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77" r:id="rId2"/>
    <p:sldId id="278" r:id="rId3"/>
    <p:sldId id="330" r:id="rId4"/>
    <p:sldId id="294" r:id="rId5"/>
    <p:sldId id="295" r:id="rId6"/>
    <p:sldId id="296" r:id="rId7"/>
    <p:sldId id="297" r:id="rId8"/>
    <p:sldId id="307" r:id="rId9"/>
    <p:sldId id="305" r:id="rId10"/>
    <p:sldId id="332" r:id="rId11"/>
    <p:sldId id="304" r:id="rId12"/>
    <p:sldId id="302" r:id="rId13"/>
    <p:sldId id="338" r:id="rId14"/>
    <p:sldId id="308" r:id="rId15"/>
    <p:sldId id="287" r:id="rId16"/>
    <p:sldId id="270" r:id="rId17"/>
    <p:sldId id="336" r:id="rId18"/>
    <p:sldId id="309" r:id="rId19"/>
    <p:sldId id="329" r:id="rId20"/>
    <p:sldId id="327" r:id="rId21"/>
    <p:sldId id="333" r:id="rId22"/>
    <p:sldId id="310" r:id="rId23"/>
    <p:sldId id="328" r:id="rId24"/>
    <p:sldId id="311" r:id="rId25"/>
    <p:sldId id="312" r:id="rId26"/>
    <p:sldId id="314" r:id="rId27"/>
    <p:sldId id="313" r:id="rId28"/>
    <p:sldId id="315" r:id="rId29"/>
    <p:sldId id="291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5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2CB202-70A2-426B-9153-04D962E44289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A7960FE-2E00-4A38-B76B-EA55E280E7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345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768DE4E-32CE-4518-9F5A-1A35DBDBCD2C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0278249-8AF2-4A42-9222-D17E39DF22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20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0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2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7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935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67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45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71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78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11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93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02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290DC-3531-4200-9764-037D5134DF2D}" type="datetimeFigureOut">
              <a:rPr lang="en-US" smtClean="0"/>
              <a:t>5/4/18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8FD25-98DF-403F-9CB1-D50F5703CF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3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 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900" y="2482696"/>
            <a:ext cx="10744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IIRP Conference – Learning for the 21</a:t>
            </a:r>
            <a:r>
              <a:rPr lang="en-US" sz="4000" baseline="30000" dirty="0"/>
              <a:t>st</a:t>
            </a:r>
            <a:r>
              <a:rPr lang="en-US" sz="4000" dirty="0"/>
              <a:t> Century</a:t>
            </a:r>
          </a:p>
          <a:p>
            <a:pPr algn="ctr"/>
            <a:r>
              <a:rPr lang="en-US" sz="6000" b="1" dirty="0">
                <a:solidFill>
                  <a:srgbClr val="00B050"/>
                </a:solidFill>
              </a:rPr>
              <a:t>Workshop Session</a:t>
            </a:r>
          </a:p>
          <a:p>
            <a:pPr algn="ctr"/>
            <a:r>
              <a:rPr lang="en-US" sz="4000" b="1" dirty="0"/>
              <a:t>Teaching Youth Restorative Practices </a:t>
            </a:r>
          </a:p>
          <a:p>
            <a:pPr algn="ctr"/>
            <a:r>
              <a:rPr lang="en-US" sz="4000" b="1" dirty="0"/>
              <a:t>Through Lessons On </a:t>
            </a:r>
          </a:p>
          <a:p>
            <a:pPr algn="ctr"/>
            <a:r>
              <a:rPr lang="en-US" sz="4000" b="1" dirty="0"/>
              <a:t>Accountability, Compassion, And Forgiveness</a:t>
            </a:r>
          </a:p>
        </p:txBody>
      </p:sp>
    </p:spTree>
    <p:extLst>
      <p:ext uri="{BB962C8B-B14F-4D97-AF65-F5344CB8AC3E}">
        <p14:creationId xmlns:p14="http://schemas.microsoft.com/office/powerpoint/2010/main" val="2022597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 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97121" y="6173788"/>
            <a:ext cx="2844800" cy="365125"/>
          </a:xfrm>
        </p:spPr>
        <p:txBody>
          <a:bodyPr/>
          <a:lstStyle/>
          <a:p>
            <a:fld id="{87ED36DF-0B8C-C94C-9CDE-061F6354A72F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156012" y="2586177"/>
            <a:ext cx="7879976" cy="329320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WORKSHOP AGENDA</a:t>
            </a:r>
          </a:p>
          <a:p>
            <a:pPr marL="1257300" indent="-571500">
              <a:buFont typeface="+mj-lt"/>
              <a:buAutoNum type="romanUcPeriod"/>
            </a:pPr>
            <a:r>
              <a:rPr lang="en-US" sz="2800" b="1" dirty="0"/>
              <a:t>Welcomes and Introductions</a:t>
            </a:r>
          </a:p>
          <a:p>
            <a:pPr marL="1257300" indent="-571500">
              <a:buFont typeface="+mj-lt"/>
              <a:buAutoNum type="romanUcPeriod"/>
            </a:pPr>
            <a:r>
              <a:rPr lang="en-US" sz="2800" b="1" dirty="0"/>
              <a:t>Teaching Restorative Practices In Schools</a:t>
            </a:r>
          </a:p>
          <a:p>
            <a:pPr marL="1257300" indent="-571500">
              <a:buFont typeface="+mj-lt"/>
              <a:buAutoNum type="romanUcPeriod"/>
            </a:pPr>
            <a:r>
              <a:rPr lang="en-US" sz="2800" b="1" dirty="0"/>
              <a:t>Restorative Life Skills</a:t>
            </a:r>
          </a:p>
          <a:p>
            <a:pPr marL="1257300" indent="-571500">
              <a:buFont typeface="+mj-lt"/>
              <a:buAutoNum type="romanUcPeriod"/>
            </a:pPr>
            <a:r>
              <a:rPr lang="en-US" sz="2800" b="1" dirty="0"/>
              <a:t>TKF Curriculum</a:t>
            </a:r>
          </a:p>
          <a:p>
            <a:pPr marL="1257300" indent="-571500">
              <a:buFont typeface="+mj-lt"/>
              <a:buAutoNum type="romanUcPeriod"/>
            </a:pPr>
            <a:r>
              <a:rPr lang="en-US" sz="2800" b="1" dirty="0"/>
              <a:t>Incorporating Forgiveness</a:t>
            </a:r>
          </a:p>
          <a:p>
            <a:pPr marL="1257300" indent="-571500">
              <a:buFont typeface="+mj-lt"/>
              <a:buAutoNum type="romanUcPeriod"/>
            </a:pPr>
            <a:r>
              <a:rPr lang="en-US" sz="2800" b="1" dirty="0"/>
              <a:t>Practicing Restorative Techniques</a:t>
            </a: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1047955" y="6173788"/>
            <a:ext cx="693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pPr/>
              <a:t>2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95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17168" y="672867"/>
            <a:ext cx="10025743" cy="50783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WORKSHOP LEARNING OBJECTIVES:</a:t>
            </a:r>
          </a:p>
          <a:p>
            <a:pPr marL="347663" indent="-34766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Participants will learn about a successful model for adolescent education that teaches peace and forgiveness through instruction in restorative practice</a:t>
            </a:r>
          </a:p>
          <a:p>
            <a:pPr marL="347663" indent="-34766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7663" indent="-34766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Participants will review a middle level curriculum that teaches restorative principles. </a:t>
            </a:r>
          </a:p>
          <a:p>
            <a:pPr marL="342900" indent="-342900">
              <a:buClr>
                <a:srgbClr val="00B050"/>
              </a:buClr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Clr>
                <a:srgbClr val="00B050"/>
              </a:buClr>
              <a:buSzPct val="125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Participants will take part in instructional activities and a closing circle to demonstrate the program’s impacts in providing youth and instructors with healing strategies that build self-esteem, advocate peacemaking, and promote healthy life skills. 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3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35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282" y="389400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Tariq Khamisa Foundation (TKF)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 bwMode="auto">
          <a:xfrm>
            <a:off x="1235528" y="1078883"/>
            <a:ext cx="9720943" cy="332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San Diego, CA non-profit</a:t>
            </a:r>
          </a:p>
          <a:p>
            <a:pPr eaLnBrk="1" hangingPunct="1"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Founded in 1995 after a family’s tragedy due to gang violence</a:t>
            </a:r>
          </a:p>
          <a:p>
            <a:pPr eaLnBrk="1" hangingPunct="1"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Over twenty years experience in prevention programs</a:t>
            </a:r>
          </a:p>
          <a:p>
            <a:pPr eaLnBrk="1" hangingPunct="1"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Partnered with more than 300 local schools</a:t>
            </a:r>
          </a:p>
          <a:p>
            <a:pPr eaLnBrk="1" hangingPunct="1">
              <a:lnSpc>
                <a:spcPct val="150000"/>
              </a:lnSpc>
              <a:buClr>
                <a:srgbClr val="00B050"/>
              </a:buClr>
              <a:buSzPct val="150000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TKF direct services have connected with over 550,000 children</a:t>
            </a:r>
          </a:p>
        </p:txBody>
      </p:sp>
      <p:pic>
        <p:nvPicPr>
          <p:cNvPr id="6" name="Picture 4" descr="_D2A49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3" t="18944" r="8420" b="9657"/>
          <a:stretch>
            <a:fillRect/>
          </a:stretch>
        </p:blipFill>
        <p:spPr bwMode="auto">
          <a:xfrm>
            <a:off x="2614209" y="4408715"/>
            <a:ext cx="3186290" cy="199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7" name="Picture 6" descr="VIA 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7" t="11555" r="742" b="26416"/>
          <a:stretch>
            <a:fillRect/>
          </a:stretch>
        </p:blipFill>
        <p:spPr bwMode="auto">
          <a:xfrm>
            <a:off x="6466114" y="4408715"/>
            <a:ext cx="3814071" cy="195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4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03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2" descr="C:\Users\bpage\Desktop\Older Pictures\2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9"/>
          <a:stretch>
            <a:fillRect/>
          </a:stretch>
        </p:blipFill>
        <p:spPr bwMode="auto">
          <a:xfrm>
            <a:off x="3744686" y="1160105"/>
            <a:ext cx="5071960" cy="283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16024" y="5423261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TKF VIDEO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61663" y="4155195"/>
            <a:ext cx="70380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Ples Felix &amp; Azim Khamisa</a:t>
            </a:r>
          </a:p>
          <a:p>
            <a:pPr algn="ctr"/>
            <a:r>
              <a:rPr lang="en-US" sz="2800" b="1" dirty="0"/>
              <a:t>“This man’s grandson killed this man’s son.”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282" y="329108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The TKF Story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5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70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282" y="434135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TKF SIX KEY MESSAGES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513115" y="1312519"/>
            <a:ext cx="95794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Violence is real and hurts everyone</a:t>
            </a: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Your actions have consequences</a:t>
            </a: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 make good and nonviolent choices</a:t>
            </a: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can work toward forgiveness as opposed to seeking revenge</a:t>
            </a: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Everyone deserves to be loved and treated well</a:t>
            </a:r>
          </a:p>
          <a:p>
            <a:pPr marL="342900" indent="-34290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From conflict, love and unity are possible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1663" y="5026052"/>
            <a:ext cx="7038005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All TKF services are built on restorative practices principles</a:t>
            </a:r>
            <a:endParaRPr lang="en-US" sz="2800" b="1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6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94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6"/>
          <p:cNvSpPr txBox="1">
            <a:spLocks/>
          </p:cNvSpPr>
          <p:nvPr/>
        </p:nvSpPr>
        <p:spPr>
          <a:xfrm>
            <a:off x="1346202" y="519917"/>
            <a:ext cx="9734551" cy="68839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800" b="1" dirty="0">
                <a:solidFill>
                  <a:srgbClr val="00B050"/>
                </a:solidFill>
                <a:latin typeface="+mn-lt"/>
              </a:rPr>
              <a:t>TKF SAFE SCHOOL MODEL</a:t>
            </a:r>
          </a:p>
        </p:txBody>
      </p:sp>
      <p:sp>
        <p:nvSpPr>
          <p:cNvPr id="9" name="Oval 1"/>
          <p:cNvSpPr>
            <a:spLocks noChangeArrowheads="1"/>
          </p:cNvSpPr>
          <p:nvPr/>
        </p:nvSpPr>
        <p:spPr bwMode="auto">
          <a:xfrm>
            <a:off x="5791200" y="1589088"/>
            <a:ext cx="5399314" cy="3821112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0" name="Oval 2"/>
          <p:cNvSpPr>
            <a:spLocks noChangeArrowheads="1"/>
          </p:cNvSpPr>
          <p:nvPr/>
        </p:nvSpPr>
        <p:spPr bwMode="auto">
          <a:xfrm>
            <a:off x="3055258" y="1694656"/>
            <a:ext cx="4557482" cy="346868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943431" y="2209800"/>
            <a:ext cx="3149600" cy="2438400"/>
          </a:xfrm>
          <a:prstGeom prst="ellipse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08102" y="2620963"/>
            <a:ext cx="242025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22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INDIVIDUAL </a:t>
            </a:r>
          </a:p>
          <a:p>
            <a:pPr algn="ctr" eaLnBrk="1" hangingPunct="1">
              <a:lnSpc>
                <a:spcPts val="22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SERVICES</a:t>
            </a:r>
            <a:endParaRPr lang="en-US" altLang="en-US" sz="2400" dirty="0">
              <a:latin typeface="Arial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38706" y="3247574"/>
            <a:ext cx="2559050" cy="91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2880" indent="-182880">
              <a:spcAft>
                <a:spcPts val="0"/>
              </a:spcAft>
              <a:buSzPct val="125000"/>
              <a:buFont typeface="Symbol" pitchFamily="18" charset="2"/>
              <a:buChar char="·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Mentoring</a:t>
            </a:r>
          </a:p>
          <a:p>
            <a:pPr marL="182880" indent="-182880">
              <a:spcAft>
                <a:spcPts val="0"/>
              </a:spcAft>
              <a:buSzPct val="125000"/>
              <a:buFont typeface="Symbol" pitchFamily="18" charset="2"/>
              <a:buChar char="·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Alternative Suspension Services</a:t>
            </a:r>
          </a:p>
          <a:p>
            <a:pPr>
              <a:defRPr/>
            </a:pPr>
            <a:endParaRPr lang="en-US" sz="2400" dirty="0">
              <a:latin typeface="Arial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4216395" y="2530250"/>
            <a:ext cx="27432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2200"/>
              </a:lnSpc>
              <a:spcBef>
                <a:spcPct val="0"/>
              </a:spcBef>
              <a:buFontTx/>
              <a:buNone/>
            </a:pPr>
            <a:r>
              <a:rPr lang="en-US" altLang="en-US" sz="2400" b="1" dirty="0"/>
              <a:t>EDUCATIONAL SERVICES</a:t>
            </a:r>
            <a:endParaRPr lang="en-US" altLang="en-US" sz="2400" dirty="0">
              <a:latin typeface="Arial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316694" y="3165024"/>
            <a:ext cx="2949011" cy="142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182563" indent="-182563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SzPct val="125000"/>
              <a:buFont typeface="Symbol" pitchFamily="18" charset="2"/>
              <a:buChar char="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Restorative Curriculum</a:t>
            </a:r>
          </a:p>
          <a:p>
            <a:pPr lvl="1" eaLnBrk="1" hangingPunct="1">
              <a:spcBef>
                <a:spcPct val="0"/>
              </a:spcBef>
              <a:buSzPct val="125000"/>
              <a:buFont typeface="Symbol" pitchFamily="18" charset="2"/>
              <a:buChar char="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Peacemaker Assemblies </a:t>
            </a:r>
          </a:p>
          <a:p>
            <a:pPr eaLnBrk="1" hangingPunct="1">
              <a:spcBef>
                <a:spcPct val="0"/>
              </a:spcBef>
              <a:buSzPct val="125000"/>
              <a:buFont typeface="Symbol" pitchFamily="18" charset="2"/>
              <a:buChar char="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Peace Clubs</a:t>
            </a:r>
          </a:p>
          <a:p>
            <a:pPr eaLnBrk="1" hangingPunct="1">
              <a:spcBef>
                <a:spcPct val="0"/>
              </a:spcBef>
              <a:buSzPct val="125000"/>
              <a:buFont typeface="Symbol" pitchFamily="18" charset="2"/>
              <a:buChar char="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Coordinated Campus Presence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7612739" y="2378076"/>
            <a:ext cx="335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2200"/>
              </a:lnSpc>
              <a:spcBef>
                <a:spcPct val="0"/>
              </a:spcBef>
              <a:spcAft>
                <a:spcPts val="1000"/>
              </a:spcAft>
              <a:buFontTx/>
              <a:buNone/>
            </a:pPr>
            <a:r>
              <a:rPr lang="en-US" altLang="en-US" sz="2400" b="1" dirty="0"/>
              <a:t>SCHOOL/COMMUNITY ENGAGEMENT SERVICES</a:t>
            </a:r>
            <a:endParaRPr lang="en-US" altLang="en-US" sz="2400" dirty="0">
              <a:latin typeface="Arial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8026400" y="3247574"/>
            <a:ext cx="2859314" cy="12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Pct val="124000"/>
              <a:buFont typeface="Symbol" pitchFamily="18" charset="2"/>
              <a:buChar char="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Service Projects</a:t>
            </a:r>
          </a:p>
          <a:p>
            <a:pPr eaLnBrk="1" hangingPunct="1">
              <a:spcBef>
                <a:spcPct val="0"/>
              </a:spcBef>
              <a:buSzPct val="124000"/>
              <a:buFont typeface="Symbol" pitchFamily="18" charset="2"/>
              <a:buChar char="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Local Resource Referrals</a:t>
            </a:r>
          </a:p>
          <a:p>
            <a:pPr eaLnBrk="1" hangingPunct="1">
              <a:spcBef>
                <a:spcPct val="0"/>
              </a:spcBef>
              <a:buSzPct val="124000"/>
              <a:buFont typeface="Symbol" pitchFamily="18" charset="2"/>
              <a:buChar char="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Teacher Trainings </a:t>
            </a:r>
          </a:p>
          <a:p>
            <a:pPr eaLnBrk="1" hangingPunct="1">
              <a:spcBef>
                <a:spcPct val="0"/>
              </a:spcBef>
              <a:buSzPct val="124000"/>
              <a:buFont typeface="Symbol" pitchFamily="18" charset="2"/>
              <a:buChar char="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Parent Workshops</a:t>
            </a:r>
          </a:p>
          <a:p>
            <a:pPr eaLnBrk="1" hangingPunct="1">
              <a:spcBef>
                <a:spcPct val="0"/>
              </a:spcBef>
              <a:buSzPct val="124000"/>
              <a:buFont typeface="Symbol" pitchFamily="18" charset="2"/>
              <a:buChar char="·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School Events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7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994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C:\Users\bpage\Desktop\pictures\Curriculum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53" y="514060"/>
            <a:ext cx="3674275" cy="27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page\Desktop\pictures\TKF 20 Event\Community Service\St Vincent 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8" t="8537" b="11389"/>
          <a:stretch/>
        </p:blipFill>
        <p:spPr bwMode="auto">
          <a:xfrm>
            <a:off x="6774139" y="723573"/>
            <a:ext cx="3065269" cy="363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590" y="3096862"/>
            <a:ext cx="3730978" cy="263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0389" y="3582133"/>
            <a:ext cx="2146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Fun &amp; Interactive Learning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5309" y="5736108"/>
            <a:ext cx="2146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Peace Commitment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9875" y="997340"/>
            <a:ext cx="2146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Service</a:t>
            </a:r>
          </a:p>
          <a:p>
            <a:pPr algn="ctr"/>
            <a:r>
              <a:rPr lang="en-US" sz="2400" b="1" dirty="0"/>
              <a:t>Opportunities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70036" y="2607780"/>
            <a:ext cx="17647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Needed Support &amp; Caring</a:t>
            </a:r>
          </a:p>
        </p:txBody>
      </p:sp>
      <p:pic>
        <p:nvPicPr>
          <p:cNvPr id="11" name="Picture 5" descr="_DSC19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3" t="9691" r="6438"/>
          <a:stretch>
            <a:fillRect/>
          </a:stretch>
        </p:blipFill>
        <p:spPr bwMode="auto">
          <a:xfrm>
            <a:off x="7761513" y="3808109"/>
            <a:ext cx="3548743" cy="242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8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06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67493" y="1648048"/>
            <a:ext cx="8833164" cy="40626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sz="4000" b="1" dirty="0">
                <a:latin typeface="Arial Black" panose="020B0A04020102020204" pitchFamily="34" charset="0"/>
              </a:rPr>
              <a:t>Play nice and don’t hit!</a:t>
            </a:r>
          </a:p>
          <a:p>
            <a:pPr algn="ctr"/>
            <a:endParaRPr lang="en-US" sz="4000" b="1" dirty="0">
              <a:latin typeface="Arial Black" panose="020B0A04020102020204" pitchFamily="34" charset="0"/>
            </a:endParaRPr>
          </a:p>
          <a:p>
            <a:pPr algn="ctr"/>
            <a:r>
              <a:rPr lang="en-US" sz="4000" b="1" dirty="0">
                <a:latin typeface="Arial Black" panose="020B0A04020102020204" pitchFamily="34" charset="0"/>
              </a:rPr>
              <a:t>Be fair and </a:t>
            </a:r>
          </a:p>
          <a:p>
            <a:pPr algn="ctr"/>
            <a:r>
              <a:rPr lang="en-US" sz="4000" b="1" dirty="0">
                <a:latin typeface="Arial Black" panose="020B0A04020102020204" pitchFamily="34" charset="0"/>
              </a:rPr>
              <a:t>get along with others!</a:t>
            </a:r>
          </a:p>
          <a:p>
            <a:pPr algn="ctr"/>
            <a:r>
              <a:rPr lang="en-US" sz="4000" b="1" dirty="0">
                <a:latin typeface="Arial Black" panose="020B0A04020102020204" pitchFamily="34" charset="0"/>
              </a:rPr>
              <a:t> </a:t>
            </a:r>
          </a:p>
          <a:p>
            <a:pPr algn="ctr"/>
            <a:r>
              <a:rPr lang="en-US" sz="4000" b="1" dirty="0">
                <a:latin typeface="Arial Black" panose="020B0A04020102020204" pitchFamily="34" charset="0"/>
              </a:rPr>
              <a:t>Say sorry!</a:t>
            </a:r>
            <a:r>
              <a:rPr lang="en-US" sz="4000" b="1" dirty="0"/>
              <a:t> </a:t>
            </a:r>
            <a:endParaRPr lang="en-US" sz="4000" dirty="0"/>
          </a:p>
          <a:p>
            <a:r>
              <a:rPr lang="en-US" sz="1400" b="1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0282" y="455893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EARLY PARENTAL RP INSTRUCTION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9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3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282" y="355600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RP CONTINUUM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86927" y="1308814"/>
            <a:ext cx="9814790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6858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6858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685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685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85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85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85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6858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>
                <a:ea typeface="Times New Roman" panose="02020603050405020304" pitchFamily="18" charset="0"/>
                <a:cs typeface="Calibri" panose="020F0502020204030204" pitchFamily="34" charset="0"/>
              </a:rPr>
              <a:t>©International Institute for Restorative Practices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1" dirty="0">
              <a:ea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00B050"/>
              </a:solidFill>
              <a:ea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B05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         </a:t>
            </a:r>
            <a:r>
              <a:rPr lang="en-US" altLang="en-US" b="1" dirty="0">
                <a:ea typeface="Times New Roman" panose="02020603050405020304" pitchFamily="18" charset="0"/>
                <a:cs typeface="Calibri" panose="020F0502020204030204" pitchFamily="34" charset="0"/>
              </a:rPr>
              <a:t>Informal</a:t>
            </a:r>
            <a:r>
              <a:rPr lang="en-US" altLang="en-US" b="1" dirty="0">
                <a:solidFill>
                  <a:srgbClr val="00B05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  			                                  </a:t>
            </a:r>
            <a:r>
              <a:rPr lang="en-US" altLang="en-US" b="1" dirty="0">
                <a:ea typeface="Times New Roman" panose="02020603050405020304" pitchFamily="18" charset="0"/>
                <a:cs typeface="Calibri" panose="020F0502020204030204" pitchFamily="34" charset="0"/>
              </a:rPr>
              <a:t>Formal</a:t>
            </a:r>
            <a:endParaRPr lang="en-US" altLang="en-US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1" dirty="0">
              <a:solidFill>
                <a:srgbClr val="00B050"/>
              </a:solidFill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cs typeface="Times New Roman" panose="02020603050405020304" pitchFamily="18" charset="0"/>
              </a:rPr>
              <a:t>Affective Statement </a:t>
            </a:r>
            <a:r>
              <a:rPr lang="en-US" altLang="en-US" sz="1800" dirty="0">
                <a:cs typeface="Times New Roman" panose="02020603050405020304" pitchFamily="18" charset="0"/>
              </a:rPr>
              <a:t>– Statements or comments about how others are impacted by one’s behavior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cs typeface="Times New Roman" panose="02020603050405020304" pitchFamily="18" charset="0"/>
              </a:rPr>
              <a:t>Affective Questions</a:t>
            </a:r>
            <a:r>
              <a:rPr lang="en-US" altLang="en-US" sz="20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cs typeface="Times New Roman" panose="02020603050405020304" pitchFamily="18" charset="0"/>
              </a:rPr>
              <a:t>- Questions that ask one to think about how their actions affected others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cs typeface="Times New Roman" panose="02020603050405020304" pitchFamily="18" charset="0"/>
              </a:rPr>
              <a:t>Restorative Dialogue </a:t>
            </a:r>
            <a:r>
              <a:rPr lang="en-US" altLang="en-US" sz="1800" dirty="0">
                <a:cs typeface="Times New Roman" panose="02020603050405020304" pitchFamily="18" charset="0"/>
              </a:rPr>
              <a:t>– Conversation to clarify responsibility and perspectives regarding an incident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cs typeface="Times New Roman" panose="02020603050405020304" pitchFamily="18" charset="0"/>
              </a:rPr>
              <a:t>Community Circle </a:t>
            </a:r>
            <a:r>
              <a:rPr lang="en-US" altLang="en-US" sz="1800" dirty="0">
                <a:cs typeface="Times New Roman" panose="02020603050405020304" pitchFamily="18" charset="0"/>
              </a:rPr>
              <a:t>–</a:t>
            </a:r>
            <a:r>
              <a:rPr lang="en-US" altLang="en-US" sz="1800" b="1" dirty="0"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cs typeface="Times New Roman" panose="02020603050405020304" pitchFamily="18" charset="0"/>
              </a:rPr>
              <a:t>Structured group dialogue to share information, discuss an issue or incident, and to offer solutions for what happened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B050"/>
                </a:solidFill>
                <a:cs typeface="Times New Roman" panose="02020603050405020304" pitchFamily="18" charset="0"/>
              </a:rPr>
              <a:t>Restorative Conference</a:t>
            </a:r>
            <a:r>
              <a:rPr lang="en-US" altLang="en-US" sz="2000" dirty="0">
                <a:solidFill>
                  <a:srgbClr val="00B05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1800" dirty="0">
                <a:cs typeface="Times New Roman" panose="02020603050405020304" pitchFamily="18" charset="0"/>
              </a:rPr>
              <a:t>– Structured face-to-face dialogue with responsible and impacted parties to discuss specific incident and harm and find ways to possibly make things right and repair relationships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282331"/>
              </p:ext>
            </p:extLst>
          </p:nvPr>
        </p:nvGraphicFramePr>
        <p:xfrm>
          <a:off x="2546344" y="1848678"/>
          <a:ext cx="7870874" cy="109147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62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91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Affective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Statements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7" marR="68577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Affective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Questions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7" marR="68577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Restorative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Dialogue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7" marR="68577" marT="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Community Circles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7" marR="6857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Restorative Conferences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7" marR="68577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10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995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5502" y="357921"/>
            <a:ext cx="7420995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RP IN SCHOOLS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1469114" y="1188918"/>
            <a:ext cx="10201109" cy="5266310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6075" indent="-347663" fontAlgn="auto">
              <a:buClr>
                <a:srgbClr val="00B050"/>
              </a:buClr>
              <a:buSzPct val="150000"/>
              <a:defRPr/>
            </a:pPr>
            <a:r>
              <a:rPr lang="en-US" sz="2000" dirty="0">
                <a:solidFill>
                  <a:schemeClr val="tx1"/>
                </a:solidFill>
              </a:rPr>
              <a:t>Designed to support the educational mission of schools to help children learn and grow.  RP is about taking advantage of teachable moments to learn life lessons.</a:t>
            </a: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r>
              <a:rPr lang="en-US" sz="2000" dirty="0">
                <a:solidFill>
                  <a:schemeClr val="tx1"/>
                </a:solidFill>
              </a:rPr>
              <a:t>A proactive, preventative approach that teaches social-emotional skills and examines the root causes of negative behaviors.</a:t>
            </a: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r>
              <a:rPr lang="en-US" sz="2000" dirty="0">
                <a:solidFill>
                  <a:schemeClr val="tx1"/>
                </a:solidFill>
              </a:rPr>
              <a:t>Foster deeper learning and deeper relationships.</a:t>
            </a: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r>
              <a:rPr lang="en-US" sz="2000" dirty="0">
                <a:solidFill>
                  <a:schemeClr val="tx1"/>
                </a:solidFill>
              </a:rPr>
              <a:t>Emphasis on communication and listening skills to meet instructional educational standards</a:t>
            </a:r>
          </a:p>
          <a:p>
            <a:pPr marL="346075" indent="-347663">
              <a:buClr>
                <a:srgbClr val="00B050"/>
              </a:buClr>
              <a:buSzPct val="150000"/>
              <a:defRPr/>
            </a:pPr>
            <a:endParaRPr lang="en-US" sz="1400" dirty="0"/>
          </a:p>
          <a:p>
            <a:pPr marL="346075" indent="-347663">
              <a:buClr>
                <a:srgbClr val="00B050"/>
              </a:buClr>
              <a:buSzPct val="150000"/>
              <a:defRPr/>
            </a:pPr>
            <a:r>
              <a:rPr lang="en-US" altLang="en-US" sz="2000" dirty="0">
                <a:solidFill>
                  <a:schemeClr val="tx1"/>
                </a:solidFill>
              </a:rPr>
              <a:t>Be willing to create safe and trusting environment where students can and want to dialogue, share, and feel supported</a:t>
            </a:r>
            <a:endParaRPr lang="en-US" sz="2000" dirty="0">
              <a:solidFill>
                <a:schemeClr val="tx1"/>
              </a:solidFill>
            </a:endParaRPr>
          </a:p>
          <a:p>
            <a:pPr marL="346075" indent="-347663">
              <a:buClr>
                <a:srgbClr val="00B050"/>
              </a:buClr>
              <a:buSzPct val="150000"/>
              <a:defRPr/>
            </a:pPr>
            <a:endParaRPr lang="en-US" sz="1400" dirty="0">
              <a:solidFill>
                <a:schemeClr val="tx1"/>
              </a:solidFill>
            </a:endParaRPr>
          </a:p>
          <a:p>
            <a:pPr marL="346075" indent="-347663">
              <a:buClr>
                <a:srgbClr val="00B050"/>
              </a:buClr>
              <a:buSzPct val="150000"/>
              <a:defRPr/>
            </a:pPr>
            <a:r>
              <a:rPr lang="en-US" sz="2000" dirty="0">
                <a:solidFill>
                  <a:schemeClr val="tx1"/>
                </a:solidFill>
              </a:rPr>
              <a:t>Approach RP as a way of life focused on problem resolution, peace education, communication, and healing</a:t>
            </a:r>
          </a:p>
          <a:p>
            <a:pPr marL="346075" indent="-347663" fontAlgn="auto">
              <a:buClr>
                <a:srgbClr val="00B050"/>
              </a:buClr>
              <a:buSzPct val="150000"/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11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75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87925" y="2237610"/>
            <a:ext cx="9807012" cy="33855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Clr>
                <a:srgbClr val="00B050"/>
              </a:buClr>
            </a:pPr>
            <a:r>
              <a:rPr lang="en-US" sz="4000" b="1" dirty="0">
                <a:solidFill>
                  <a:srgbClr val="00B050"/>
                </a:solidFill>
              </a:rPr>
              <a:t>Blends Social-Emotional Learning </a:t>
            </a:r>
          </a:p>
          <a:p>
            <a:pPr algn="ctr">
              <a:buClr>
                <a:srgbClr val="00B050"/>
              </a:buClr>
            </a:pPr>
            <a:r>
              <a:rPr lang="en-US" sz="4000" b="1" dirty="0">
                <a:solidFill>
                  <a:srgbClr val="00B050"/>
                </a:solidFill>
              </a:rPr>
              <a:t>and Life Experiences</a:t>
            </a:r>
          </a:p>
          <a:p>
            <a:pPr marL="380990" indent="-380990">
              <a:buClr>
                <a:srgbClr val="00B050"/>
              </a:buClr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573088" lvl="2" indent="-34131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573088" algn="l"/>
              </a:tabLst>
            </a:pPr>
            <a:r>
              <a:rPr lang="en-US" sz="2400" dirty="0"/>
              <a:t>Understand and manage emotions and behaviors</a:t>
            </a:r>
          </a:p>
          <a:p>
            <a:pPr marL="573088" lvl="2" indent="-34131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Think thru and process life situations</a:t>
            </a:r>
          </a:p>
          <a:p>
            <a:pPr marL="573088" lvl="2" indent="-34131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Have a voice in improving harmful situations and reducing their impacts</a:t>
            </a:r>
          </a:p>
          <a:p>
            <a:pPr marL="573088" lvl="2" indent="-34131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Build community thru relationships and healing</a:t>
            </a:r>
          </a:p>
          <a:p>
            <a:pPr marL="573088" lvl="2" indent="-341313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801688" algn="l"/>
                <a:tab pos="914400" algn="l"/>
              </a:tabLst>
            </a:pPr>
            <a:r>
              <a:rPr lang="en-US" sz="2400" dirty="0"/>
              <a:t>Teach and encourage use of restorative principles as a life skill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4875" y="590285"/>
            <a:ext cx="10662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</a:rPr>
              <a:t>RESTORATION FOUNDATION </a:t>
            </a:r>
            <a:r>
              <a:rPr lang="en-US" sz="3200" b="1" dirty="0"/>
              <a:t>of principles, values, and strategies  that can be applied in their daily lives</a:t>
            </a:r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11047955" y="6173788"/>
            <a:ext cx="693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pPr/>
              <a:t>12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97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13</a:t>
            </a:fld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251" y="353105"/>
            <a:ext cx="7455497" cy="6151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8612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9664" y="569197"/>
            <a:ext cx="8592671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IT MATTERS TO KIDS </a:t>
            </a:r>
          </a:p>
          <a:p>
            <a:pPr algn="ctr"/>
            <a:r>
              <a:rPr lang="en-US" sz="4800" b="1" dirty="0"/>
              <a:t>HOW THEY ARE TREATED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3957" y="2929757"/>
            <a:ext cx="90813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Be aware of the impacts of their actions and behaviors</a:t>
            </a:r>
          </a:p>
          <a:p>
            <a:pPr marL="285750" indent="-28575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Understand their obligation to take responsibility for their actions</a:t>
            </a:r>
          </a:p>
          <a:p>
            <a:pPr marL="285750" indent="-28575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Teaches one to value others and manage their relationships</a:t>
            </a:r>
          </a:p>
          <a:p>
            <a:pPr marL="285750" indent="-285750">
              <a:lnSpc>
                <a:spcPct val="150000"/>
              </a:lnSpc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dirty="0"/>
              <a:t>Process to take actions to right wrongs and change behaviors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764088" y="2256866"/>
            <a:ext cx="109101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Restorative Practices is a method focused on responsibility, respect, and inclusion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4298" y="5386285"/>
            <a:ext cx="58078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Restorative Intentions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14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231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4608" y="350728"/>
            <a:ext cx="10271343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SOCIAL-EMOTIONAL RESTORATIVE SKILLS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1056" y="1069500"/>
            <a:ext cx="956988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Safety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Environment that feels protective, understanding, compassionate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Good Communication Skills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Open to talk about difficult situations, their voice is heard and valued,  problem solving techniques, listen to others 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Mindfulness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Calming techniques, focused, alert, and present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Critical Thinking Skills 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Considering options and consequences, learning from mistakes, 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using their resources/supports, making good choices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15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554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4504" y="315588"/>
            <a:ext cx="10258817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SOCIAL-EMOTIONAL RESTORATIVE SKILLS 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8287" y="885687"/>
            <a:ext cx="1062207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Emotional Management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Understand and manage needs, feelings, and reactions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Self-Confidence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See self in a positive light, open to learning, setting and meeting goals, resilient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Positive Relationships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Have personal boundaries, cooperative with others, caring peers, trustworthy adults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Making Amends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Apologizing, taking actions to make things right, forgiveness</a:t>
            </a:r>
          </a:p>
          <a:p>
            <a:pPr algn="ctr">
              <a:buClr>
                <a:srgbClr val="00B050"/>
              </a:buClr>
            </a:pPr>
            <a:endParaRPr lang="en-US" sz="2000" dirty="0"/>
          </a:p>
          <a:p>
            <a:pPr marL="342900" indent="-342900" algn="ctr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</a:rPr>
              <a:t>Practice Civility</a:t>
            </a:r>
          </a:p>
          <a:p>
            <a:pPr algn="ctr">
              <a:buClr>
                <a:srgbClr val="00B050"/>
              </a:buClr>
            </a:pPr>
            <a:r>
              <a:rPr lang="en-US" sz="2400" dirty="0"/>
              <a:t>Peacemakers, leadership opportunities, socially responsible, equality, community 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16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020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716065" y="1441537"/>
            <a:ext cx="9785652" cy="452431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r>
              <a:rPr lang="en-US" altLang="en-US" sz="2400" dirty="0"/>
              <a:t>RP work can be emotional and personal.  It can bring up difficult and painful memories for you and students. As a facilitator you need to be in a strong, capable, and compassionate place when processing with students.</a:t>
            </a:r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r>
              <a:rPr lang="en-US" altLang="en-US" sz="2400" dirty="0"/>
              <a:t>Difficult for students because it involves talking about their hurts, pains, mistakes and sadness.  Helping students not be stuck in wrongful or negative actions, thoughts, or situations.</a:t>
            </a:r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r>
              <a:rPr lang="en-US" altLang="en-US" sz="2400" dirty="0"/>
              <a:t>Conducting in an environment that feels safe and understanding</a:t>
            </a:r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r>
              <a:rPr lang="en-US" altLang="en-US" sz="2400" dirty="0"/>
              <a:t>Acknowledge students’ participation</a:t>
            </a:r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  <a:buClr>
                <a:srgbClr val="00B050"/>
              </a:buClr>
              <a:buSzPct val="125000"/>
            </a:pPr>
            <a:r>
              <a:rPr lang="en-US" altLang="en-US" sz="2400" dirty="0"/>
              <a:t>Inform and train parents in RP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0282" y="460228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B050"/>
                </a:solidFill>
              </a:rPr>
              <a:t>RP INSTRUCTIONAL CONSIDERATIONS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17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95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39596" y="394470"/>
            <a:ext cx="8712807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TKF RESTORATIVE CURRICULUM</a:t>
            </a:r>
          </a:p>
        </p:txBody>
      </p:sp>
      <p:sp>
        <p:nvSpPr>
          <p:cNvPr id="4" name="Content Placeholder 7"/>
          <p:cNvSpPr txBox="1">
            <a:spLocks/>
          </p:cNvSpPr>
          <p:nvPr/>
        </p:nvSpPr>
        <p:spPr>
          <a:xfrm>
            <a:off x="1545771" y="1251856"/>
            <a:ext cx="9756801" cy="5018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r>
              <a:rPr lang="en-US" altLang="en-US" sz="2400" dirty="0">
                <a:cs typeface="Arial" panose="020B0604020202020204" pitchFamily="34" charset="0"/>
              </a:rPr>
              <a:t>A three-tiered educational program for grades 5 to 9 that instructs students in restorative principles and their application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endParaRPr lang="en-US" altLang="en-US" sz="24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r>
              <a:rPr lang="en-US" altLang="en-US" sz="2400" dirty="0">
                <a:cs typeface="Arial" panose="020B0604020202020204" pitchFamily="34" charset="0"/>
              </a:rPr>
              <a:t>It is a ten-session workshop focused in social-emotional development to assist students with mindful decision-making, regulating emotions, and becoming peacemakers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endParaRPr lang="en-US" altLang="en-US" sz="24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r>
              <a:rPr lang="en-US" altLang="en-US" sz="2400" dirty="0">
                <a:cs typeface="Arial" panose="020B0604020202020204" pitchFamily="34" charset="0"/>
              </a:rPr>
              <a:t>Students learn and practice skills to address harm and challenges,  understand consequences and the impacts of their actions, and build positive relationships with self, peers, and adults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endParaRPr lang="en-US" altLang="en-US" sz="24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SzPct val="150000"/>
            </a:pPr>
            <a:r>
              <a:rPr lang="en-US" altLang="en-US" sz="2400" dirty="0">
                <a:cs typeface="Arial" panose="020B0604020202020204" pitchFamily="34" charset="0"/>
              </a:rPr>
              <a:t>Encourages students to become engaged and informed peacemakers and promotes good citizenship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18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60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47310" y="1154816"/>
            <a:ext cx="9655629" cy="513986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  <a:tabLst>
                <a:tab pos="685800" algn="l"/>
              </a:tabLst>
              <a:defRPr/>
            </a:pPr>
            <a:r>
              <a:rPr lang="en-US" altLang="en-US" sz="2400" b="1" dirty="0">
                <a:solidFill>
                  <a:srgbClr val="00B050"/>
                </a:solidFill>
                <a:ea typeface="Times New Roman" pitchFamily="18" charset="0"/>
                <a:cs typeface="Calibri" pitchFamily="34" charset="0"/>
              </a:rPr>
              <a:t>Instruction is from the perspective of the Restorative Practice Questions</a:t>
            </a:r>
            <a:endParaRPr lang="en-US" altLang="en-US" sz="2400" dirty="0">
              <a:cs typeface="Arial" pitchFamily="34" charset="0"/>
            </a:endParaRPr>
          </a:p>
          <a:p>
            <a:pPr marL="1262063" lvl="2" indent="-347663" eaLnBrk="0" hangingPunct="0">
              <a:buClr>
                <a:srgbClr val="00B050"/>
              </a:buClr>
              <a:buFontTx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What happened? </a:t>
            </a:r>
            <a:endParaRPr lang="en-US" altLang="en-US" sz="2400" dirty="0">
              <a:cs typeface="Arial" pitchFamily="34" charset="0"/>
            </a:endParaRPr>
          </a:p>
          <a:p>
            <a:pPr marL="1262063" lvl="2" indent="-347663" eaLnBrk="0" hangingPunct="0">
              <a:buClr>
                <a:srgbClr val="00B050"/>
              </a:buClr>
              <a:buFontTx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What were the thoughts and feelings at the time of the incident?</a:t>
            </a:r>
            <a:endParaRPr lang="en-US" altLang="en-US" sz="2400" dirty="0">
              <a:cs typeface="Arial" pitchFamily="34" charset="0"/>
            </a:endParaRPr>
          </a:p>
          <a:p>
            <a:pPr marL="1262063" lvl="2" indent="-347663" eaLnBrk="0" hangingPunct="0">
              <a:buClr>
                <a:srgbClr val="00B050"/>
              </a:buClr>
              <a:buFontTx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Who was affected by what happened?</a:t>
            </a:r>
            <a:endParaRPr lang="en-US" altLang="en-US" sz="2400" dirty="0">
              <a:cs typeface="Arial" pitchFamily="34" charset="0"/>
            </a:endParaRPr>
          </a:p>
          <a:p>
            <a:pPr marL="1262063" lvl="2" indent="-347663" eaLnBrk="0" hangingPunct="0">
              <a:buClr>
                <a:srgbClr val="00B050"/>
              </a:buClr>
              <a:buFontTx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What were the impacts of what happened?</a:t>
            </a:r>
            <a:endParaRPr lang="en-US" altLang="en-US" sz="2400" dirty="0">
              <a:cs typeface="Arial" pitchFamily="34" charset="0"/>
            </a:endParaRPr>
          </a:p>
          <a:p>
            <a:pPr marL="1262063" lvl="2" indent="-347663" eaLnBrk="0" hangingPunct="0">
              <a:buClr>
                <a:srgbClr val="00B050"/>
              </a:buClr>
              <a:buFontTx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What needs to happen to make things right?</a:t>
            </a:r>
          </a:p>
          <a:p>
            <a:pPr lvl="2" eaLnBrk="0" hangingPunct="0">
              <a:buClr>
                <a:srgbClr val="00B050"/>
              </a:buClr>
              <a:tabLst>
                <a:tab pos="225425" algn="l"/>
              </a:tabLst>
              <a:defRPr/>
            </a:pPr>
            <a:endParaRPr lang="en-US" altLang="en-US" sz="1600" dirty="0">
              <a:ea typeface="Times New Roman" pitchFamily="18" charset="0"/>
              <a:cs typeface="Calibri" pitchFamily="34" charset="0"/>
            </a:endParaRPr>
          </a:p>
          <a:p>
            <a:pPr marL="511175" lvl="2" indent="-511175" eaLnBrk="0" hangingPunct="0">
              <a:buClr>
                <a:srgbClr val="00B050"/>
              </a:buClr>
              <a:buFont typeface="+mj-lt"/>
              <a:buAutoNum type="arabicPeriod" startAt="2"/>
              <a:tabLst>
                <a:tab pos="225425" algn="l"/>
              </a:tabLst>
              <a:defRPr/>
            </a:pPr>
            <a:r>
              <a:rPr lang="en-US" altLang="en-US" sz="2400" b="1" dirty="0">
                <a:solidFill>
                  <a:srgbClr val="00B050"/>
                </a:solidFill>
                <a:cs typeface="Arial" pitchFamily="34" charset="0"/>
              </a:rPr>
              <a:t>Emphasis on personal skill development</a:t>
            </a:r>
          </a:p>
          <a:p>
            <a:pPr marL="1262063" lvl="2" indent="-347663" eaLnBrk="0" hangingPunct="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Self Esteem</a:t>
            </a:r>
          </a:p>
          <a:p>
            <a:pPr marL="1262063" lvl="2" indent="-347663" eaLnBrk="0" hangingPunct="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Compassion and Cooperation</a:t>
            </a:r>
          </a:p>
          <a:p>
            <a:pPr marL="1262063" lvl="2" indent="-347663" eaLnBrk="0" hangingPunct="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Relationships</a:t>
            </a:r>
          </a:p>
          <a:p>
            <a:pPr marL="1262063" lvl="2" indent="-347663" eaLnBrk="0" hangingPunct="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Forgiveness</a:t>
            </a:r>
          </a:p>
          <a:p>
            <a:pPr marL="1262063" lvl="2" indent="-347663" eaLnBrk="0" hangingPunct="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  <a:tabLst>
                <a:tab pos="225425" algn="l"/>
              </a:tabLst>
              <a:defRPr/>
            </a:pPr>
            <a:r>
              <a:rPr lang="en-US" altLang="en-US" sz="2400" dirty="0">
                <a:ea typeface="Times New Roman" pitchFamily="18" charset="0"/>
                <a:cs typeface="Calibri" pitchFamily="34" charset="0"/>
              </a:rPr>
              <a:t>Civic Engagement and Social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0282" y="281735"/>
            <a:ext cx="1081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TKF RESTORATIVE </a:t>
            </a:r>
            <a:r>
              <a:rPr lang="en-US" sz="4800" b="1" dirty="0"/>
              <a:t>CURRICULUM</a:t>
            </a:r>
            <a:endParaRPr lang="en-US" sz="4400" b="1" dirty="0"/>
          </a:p>
        </p:txBody>
      </p:sp>
      <p:pic>
        <p:nvPicPr>
          <p:cNvPr id="6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1" b="6926"/>
          <a:stretch/>
        </p:blipFill>
        <p:spPr bwMode="auto">
          <a:xfrm>
            <a:off x="8342334" y="3920647"/>
            <a:ext cx="3231715" cy="18287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19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72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0282" y="281735"/>
            <a:ext cx="10811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TKF RP CURRICULUM</a:t>
            </a:r>
          </a:p>
        </p:txBody>
      </p:sp>
      <p:pic>
        <p:nvPicPr>
          <p:cNvPr id="4" name="Picture 3" descr="C:\Users\bpage\Desktop\pictures\ECV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" t="39066" r="752" b="6172"/>
          <a:stretch>
            <a:fillRect/>
          </a:stretch>
        </p:blipFill>
        <p:spPr bwMode="auto">
          <a:xfrm>
            <a:off x="690282" y="1266700"/>
            <a:ext cx="3535627" cy="258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64" y="2656289"/>
            <a:ext cx="2579849" cy="3452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C:\Users\bpage\Desktop\TKF Mentoring\Mentors 2016\Pix &amp; ID Cards\curriculum 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33" r="5357" b="13358"/>
          <a:stretch>
            <a:fillRect/>
          </a:stretch>
        </p:blipFill>
        <p:spPr bwMode="auto">
          <a:xfrm>
            <a:off x="6618513" y="1234386"/>
            <a:ext cx="4842594" cy="2194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https://scontent-lax3-1.xx.fbcdn.net/hphotos-xat1/v/t1.0-9/12249713_10153385337838681_7988002318339036162_n.jpg?oh=3f3f8c8d6958437481e73595276f67f6&amp;oe=577DD30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1" t="27068" b="11655"/>
          <a:stretch>
            <a:fillRect/>
          </a:stretch>
        </p:blipFill>
        <p:spPr bwMode="auto">
          <a:xfrm>
            <a:off x="8183337" y="3156168"/>
            <a:ext cx="3083379" cy="267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20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25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 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97121" y="6173788"/>
            <a:ext cx="2844800" cy="365125"/>
          </a:xfrm>
        </p:spPr>
        <p:txBody>
          <a:bodyPr/>
          <a:lstStyle/>
          <a:p>
            <a:fld id="{87ED36DF-0B8C-C94C-9CDE-061F6354A72F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39322" y="2288666"/>
            <a:ext cx="5713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TKF CURRICULUM EXERCISE</a:t>
            </a:r>
          </a:p>
        </p:txBody>
      </p:sp>
      <p:sp>
        <p:nvSpPr>
          <p:cNvPr id="8" name="Slide Number Placeholder 1"/>
          <p:cNvSpPr txBox="1">
            <a:spLocks/>
          </p:cNvSpPr>
          <p:nvPr/>
        </p:nvSpPr>
        <p:spPr>
          <a:xfrm>
            <a:off x="11047955" y="6173788"/>
            <a:ext cx="693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pPr/>
              <a:t>21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5002" y="3692471"/>
            <a:ext cx="73771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CONNECTING NEEDS, FEELINGS, &amp; ACTIONS</a:t>
            </a:r>
          </a:p>
        </p:txBody>
      </p:sp>
      <p:pic>
        <p:nvPicPr>
          <p:cNvPr id="1026" name="Picture 2" descr="http://res.freestockphotos.biz/pictures/13/13712-a-smart-girl-with-glasses-posing-with-a-thoughtful-expression-pv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0" t="11369" b="3775"/>
          <a:stretch/>
        </p:blipFill>
        <p:spPr bwMode="auto">
          <a:xfrm>
            <a:off x="8602076" y="3048725"/>
            <a:ext cx="2792861" cy="285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576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2184" y="385558"/>
            <a:ext cx="8998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TKF CURRICULUM RESULTS</a:t>
            </a:r>
          </a:p>
        </p:txBody>
      </p:sp>
      <p:sp>
        <p:nvSpPr>
          <p:cNvPr id="3" name="Rectangle 2"/>
          <p:cNvSpPr/>
          <p:nvPr/>
        </p:nvSpPr>
        <p:spPr>
          <a:xfrm>
            <a:off x="1722184" y="1216555"/>
            <a:ext cx="9592139" cy="52629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B050"/>
                </a:solidFill>
                <a:cs typeface="Arial" panose="020B0604020202020204" pitchFamily="34" charset="0"/>
              </a:rPr>
              <a:t>Since 2015, the TKF Restorative Curriculum has been facilitated with over 4,000 middle school students</a:t>
            </a:r>
          </a:p>
          <a:p>
            <a:pPr algn="ctr"/>
            <a:r>
              <a:rPr lang="en-US" sz="1600" b="1" dirty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/>
              <a:t>86%</a:t>
            </a:r>
            <a:r>
              <a:rPr lang="en-US" sz="2400" dirty="0"/>
              <a:t> of students reported that the curriculum taught them how to take actions to prevent or resolve problems.</a:t>
            </a:r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/>
              <a:t>82%</a:t>
            </a:r>
            <a:r>
              <a:rPr lang="en-US" sz="2400" dirty="0"/>
              <a:t> of students learned to be positive about myself.</a:t>
            </a:r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/>
              <a:t>79%</a:t>
            </a:r>
            <a:r>
              <a:rPr lang="en-US" sz="2400" dirty="0"/>
              <a:t> of students reported that the curriculum taught them how to be mindful.</a:t>
            </a:r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342900" indent="-342900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/>
              <a:t>76%</a:t>
            </a:r>
            <a:r>
              <a:rPr lang="en-US" sz="2400" dirty="0"/>
              <a:t> of students learned how to be peacemakers.</a:t>
            </a:r>
          </a:p>
          <a:p>
            <a:endParaRPr lang="en-US" sz="1600" dirty="0"/>
          </a:p>
          <a:p>
            <a:pPr algn="ctr"/>
            <a:r>
              <a:rPr lang="en-US" sz="2400" dirty="0"/>
              <a:t>*Based on a 2016 study by the San Diego State University </a:t>
            </a:r>
          </a:p>
          <a:p>
            <a:pPr algn="ctr"/>
            <a:r>
              <a:rPr lang="en-US" sz="2400" dirty="0"/>
              <a:t>Social Science Research Lab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22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549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0298" y="299783"/>
            <a:ext cx="89980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TKF CURRICULUM RESULTS</a:t>
            </a:r>
          </a:p>
        </p:txBody>
      </p:sp>
      <p:sp>
        <p:nvSpPr>
          <p:cNvPr id="5" name="Content Placeholder 7"/>
          <p:cNvSpPr txBox="1">
            <a:spLocks/>
          </p:cNvSpPr>
          <p:nvPr/>
        </p:nvSpPr>
        <p:spPr>
          <a:xfrm>
            <a:off x="1088571" y="1117471"/>
            <a:ext cx="9116787" cy="47071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buClr>
                <a:srgbClr val="00B050"/>
              </a:buClr>
              <a:buSzPct val="150000"/>
              <a:buNone/>
              <a:tabLst>
                <a:tab pos="225425" algn="l"/>
              </a:tabLst>
              <a:defRPr/>
            </a:pPr>
            <a:r>
              <a:rPr lang="en-US" sz="3200" b="1" dirty="0">
                <a:solidFill>
                  <a:srgbClr val="00B050"/>
                </a:solidFill>
                <a:cs typeface="Arial" panose="020B0604020202020204" pitchFamily="34" charset="0"/>
              </a:rPr>
              <a:t>STUDENT COMMENTS</a:t>
            </a:r>
          </a:p>
          <a:p>
            <a:pPr marL="284163" lvl="0" indent="-285750">
              <a:spcBef>
                <a:spcPts val="0"/>
              </a:spcBef>
              <a:buClr>
                <a:srgbClr val="00B050"/>
              </a:buClr>
              <a:buSzPct val="150000"/>
              <a:tabLst>
                <a:tab pos="282575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The most helpful thing I learned is how to be more accepting to                  others and their opinions. </a:t>
            </a:r>
            <a:endParaRPr lang="en-US" sz="2000" dirty="0">
              <a:solidFill>
                <a:schemeClr val="tx1"/>
              </a:solidFill>
            </a:endParaRPr>
          </a:p>
          <a:p>
            <a:pPr marL="284163" indent="-285750">
              <a:spcBef>
                <a:spcPts val="0"/>
              </a:spcBef>
              <a:buClr>
                <a:srgbClr val="00B050"/>
              </a:buClr>
              <a:buSzPct val="150000"/>
              <a:tabLst>
                <a:tab pos="282575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When I am mad with someone at home or school I now know how                    to calm down and think about what I’m going to say.</a:t>
            </a:r>
          </a:p>
          <a:p>
            <a:pPr marL="284163" lvl="0" indent="-285750">
              <a:spcBef>
                <a:spcPts val="0"/>
              </a:spcBef>
              <a:buClr>
                <a:srgbClr val="00B050"/>
              </a:buClr>
              <a:buSzPct val="150000"/>
              <a:tabLst>
                <a:tab pos="282575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These classes taught me how to be a better person.</a:t>
            </a:r>
            <a:endParaRPr lang="en-US" sz="20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27013" indent="-228600" fontAlgn="auto">
              <a:spcBef>
                <a:spcPts val="0"/>
              </a:spcBef>
              <a:buClr>
                <a:srgbClr val="00B050"/>
              </a:buClr>
              <a:buSzPct val="150000"/>
              <a:tabLst>
                <a:tab pos="225425" algn="l"/>
              </a:tabLst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7013" indent="-228600" fontAlgn="auto">
              <a:spcBef>
                <a:spcPts val="0"/>
              </a:spcBef>
              <a:buClr>
                <a:srgbClr val="00B050"/>
              </a:buClr>
              <a:buSzPct val="150000"/>
              <a:tabLst>
                <a:tab pos="225425" algn="l"/>
              </a:tabLst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Bef>
                <a:spcPts val="0"/>
              </a:spcBef>
              <a:buClr>
                <a:srgbClr val="00B050"/>
              </a:buClr>
              <a:buSzPct val="150000"/>
              <a:buNone/>
              <a:tabLst>
                <a:tab pos="225425" algn="l"/>
              </a:tabLst>
              <a:defRPr/>
            </a:pPr>
            <a:r>
              <a:rPr lang="en-US" sz="3200" b="1" dirty="0">
                <a:solidFill>
                  <a:srgbClr val="00B050"/>
                </a:solidFill>
                <a:cs typeface="Arial" panose="020B0604020202020204" pitchFamily="34" charset="0"/>
              </a:rPr>
              <a:t>TEACHER AND PARENT COMMENTS</a:t>
            </a:r>
          </a:p>
          <a:p>
            <a:pPr marL="227013" indent="-228600" fontAlgn="auto">
              <a:spcBef>
                <a:spcPts val="0"/>
              </a:spcBef>
              <a:buClr>
                <a:srgbClr val="00B050"/>
              </a:buClr>
              <a:buSzPct val="150000"/>
              <a:tabLst>
                <a:tab pos="225425" algn="l"/>
              </a:tabLst>
              <a:defRPr/>
            </a:pPr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I see a difference in how our students are interacting with one                  another on campus.  There is a more respectful climate happening.</a:t>
            </a:r>
          </a:p>
          <a:p>
            <a:pPr marL="227013" indent="-228600" fontAlgn="auto">
              <a:spcBef>
                <a:spcPts val="0"/>
              </a:spcBef>
              <a:buClr>
                <a:srgbClr val="00B050"/>
              </a:buClr>
              <a:buSzPct val="150000"/>
              <a:tabLst>
                <a:tab pos="225425" algn="l"/>
              </a:tabLst>
              <a:defRPr/>
            </a:pPr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My daughter comes home excited about what she is learning in the TKF classes. She is even showing the rest of the family how to talk to each other in a better way.</a:t>
            </a:r>
          </a:p>
          <a:p>
            <a:pPr marL="457200" lvl="5" indent="0">
              <a:spcBef>
                <a:spcPts val="0"/>
              </a:spcBef>
              <a:buClr>
                <a:srgbClr val="00B050"/>
              </a:buClr>
              <a:buSzPct val="150000"/>
              <a:buNone/>
              <a:tabLst>
                <a:tab pos="225425" algn="l"/>
              </a:tabLst>
              <a:defRPr/>
            </a:pP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7013" indent="-228600" fontAlgn="auto">
              <a:spcBef>
                <a:spcPts val="0"/>
              </a:spcBef>
              <a:buClr>
                <a:srgbClr val="00B050"/>
              </a:buClr>
              <a:buSzPct val="150000"/>
              <a:tabLst>
                <a:tab pos="225425" algn="l"/>
              </a:tabLst>
              <a:defRPr/>
            </a:pPr>
            <a:endParaRPr 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C:\Users\bpage\AppData\Local\Microsoft\Windows\Temporary Internet Files\Content.Outlook\I13ZZAXW\IMG_119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7" t="19393" r="-36" b="16404"/>
          <a:stretch/>
        </p:blipFill>
        <p:spPr bwMode="auto">
          <a:xfrm>
            <a:off x="8817429" y="1335074"/>
            <a:ext cx="2775858" cy="30275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23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72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090057" y="516165"/>
            <a:ext cx="8011886" cy="7901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4800" b="1" dirty="0">
                <a:latin typeface="+mn-lt"/>
              </a:rPr>
              <a:t>TKF CURRICULUM NEXT STEPS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63485" y="1593151"/>
            <a:ext cx="9672778" cy="35677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B050"/>
              </a:buClr>
              <a:buSzPct val="150000"/>
            </a:pPr>
            <a:r>
              <a:rPr lang="en-US" altLang="en-US" b="1" dirty="0"/>
              <a:t>Launch third-party impact evaluation of the TKF Restorative Curriculum with a goal of study publication</a:t>
            </a:r>
          </a:p>
          <a:p>
            <a:pPr>
              <a:buClr>
                <a:srgbClr val="00B050"/>
              </a:buClr>
              <a:buSzPct val="150000"/>
            </a:pPr>
            <a:endParaRPr lang="en-US" altLang="en-US" sz="2400" dirty="0"/>
          </a:p>
          <a:p>
            <a:pPr>
              <a:buClr>
                <a:srgbClr val="00B050"/>
              </a:buClr>
              <a:buSzPct val="150000"/>
            </a:pPr>
            <a:r>
              <a:rPr lang="en-US" altLang="en-US" b="1" dirty="0"/>
              <a:t>Develop trainer-of-trainers module to create opportunities to expand the TKF Restorative Curriculum’s availability</a:t>
            </a:r>
          </a:p>
          <a:p>
            <a:pPr>
              <a:buClr>
                <a:srgbClr val="00B050"/>
              </a:buClr>
              <a:buSzPct val="150000"/>
            </a:pPr>
            <a:endParaRPr lang="en-US" altLang="en-US" sz="2400" dirty="0"/>
          </a:p>
          <a:p>
            <a:pPr>
              <a:buClr>
                <a:srgbClr val="00B050"/>
              </a:buClr>
              <a:buSzPct val="150000"/>
            </a:pPr>
            <a:r>
              <a:rPr lang="en-US" altLang="en-US" b="1" dirty="0"/>
              <a:t>Identify school partnerships outside of California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24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91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1357" y="1362387"/>
            <a:ext cx="1006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Forgiveness is a personal journey rooted in restorative actions.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4" t="9167" r="6951" b="56354"/>
          <a:stretch/>
        </p:blipFill>
        <p:spPr bwMode="auto">
          <a:xfrm>
            <a:off x="2693096" y="1884170"/>
            <a:ext cx="4257806" cy="277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Y:\TKF ShareData\TKF Main folder\Pictures\TKF Family\Tariq\edited tariq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4" r="4568"/>
          <a:stretch/>
        </p:blipFill>
        <p:spPr bwMode="auto">
          <a:xfrm>
            <a:off x="6706850" y="3043744"/>
            <a:ext cx="3227400" cy="249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42783" y="5662615"/>
            <a:ext cx="8105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Forgiveness does not change the past,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but it does change the future.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2055758" y="400979"/>
            <a:ext cx="8733624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00B050"/>
                </a:solidFill>
              </a:rPr>
              <a:t>INCORPORATING FORGIVENESS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25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91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61656" y="3932504"/>
            <a:ext cx="6358749" cy="215443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Forgiveness is about being able to </a:t>
            </a:r>
          </a:p>
          <a:p>
            <a:pPr algn="ctr"/>
            <a:r>
              <a:rPr lang="en-US" sz="4400" b="1" u="sng" dirty="0"/>
              <a:t>LET GO</a:t>
            </a:r>
          </a:p>
          <a:p>
            <a:pPr algn="ctr"/>
            <a:endParaRPr lang="en-US" sz="1600" dirty="0"/>
          </a:p>
          <a:p>
            <a:pPr algn="ctr"/>
            <a:r>
              <a:rPr lang="en-US" sz="2400" dirty="0"/>
              <a:t>Giving up the negative emotions and reactions that result from harmful events or actions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3356" y="1593320"/>
            <a:ext cx="854528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Forgiveness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sz="2000" b="1" dirty="0"/>
              <a:t>is the intentional and voluntary process by which someone undergoes a change in feelings and attitude regarding something wrong, harmful, or negative that has happened to them or that they caused.  </a:t>
            </a:r>
          </a:p>
          <a:p>
            <a:pPr algn="ctr"/>
            <a:endParaRPr lang="en-US" sz="1400" b="1" dirty="0"/>
          </a:p>
          <a:p>
            <a:pPr algn="ctr"/>
            <a:r>
              <a:rPr lang="en-US" sz="4000" b="1" dirty="0"/>
              <a:t>Forgiveness Is Essential To Healing</a:t>
            </a:r>
          </a:p>
          <a:p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5758" y="501187"/>
            <a:ext cx="8733624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00B050"/>
                </a:solidFill>
              </a:rPr>
              <a:t>UNDERSTANDING FORGIVENESS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26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91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5961" y="3785126"/>
            <a:ext cx="8933010" cy="249299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</a:rPr>
              <a:t>THE MYTHS OF FORGIVENESS</a:t>
            </a:r>
          </a:p>
          <a:p>
            <a:pPr marL="338138" indent="-338138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panose="020B0604020202020204" pitchFamily="34" charset="0"/>
              </a:rPr>
              <a:t>Not a sign of weakness</a:t>
            </a:r>
          </a:p>
          <a:p>
            <a:pPr marL="338138" indent="-338138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panose="020B0604020202020204" pitchFamily="34" charset="0"/>
              </a:rPr>
              <a:t>It does not mean that you have to forget </a:t>
            </a:r>
          </a:p>
          <a:p>
            <a:pPr marL="338138" indent="-338138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panose="020B0604020202020204" pitchFamily="34" charset="0"/>
              </a:rPr>
              <a:t>Does not remove consequences </a:t>
            </a:r>
          </a:p>
          <a:p>
            <a:pPr marL="338138" indent="-338138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panose="020B0604020202020204" pitchFamily="34" charset="0"/>
              </a:rPr>
              <a:t>Don’t have to act as if something did not happen or excuse it</a:t>
            </a:r>
          </a:p>
          <a:p>
            <a:pPr marL="338138" indent="-338138"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cs typeface="Arial" panose="020B0604020202020204" pitchFamily="34" charset="0"/>
              </a:rPr>
              <a:t>You do not have to confront the other person in order to forgive</a:t>
            </a:r>
            <a:endParaRPr 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131451" y="1332560"/>
            <a:ext cx="7186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38138">
              <a:buClr>
                <a:srgbClr val="00B050"/>
              </a:buClr>
              <a:buSzPct val="150000"/>
              <a:buFont typeface="Arial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Happens in stages over time </a:t>
            </a:r>
          </a:p>
          <a:p>
            <a:pPr indent="338138">
              <a:buClr>
                <a:srgbClr val="00B050"/>
              </a:buClr>
              <a:buSzPct val="150000"/>
              <a:buFont typeface="Arial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Removes emotional obstacles</a:t>
            </a:r>
          </a:p>
          <a:p>
            <a:pPr indent="338138">
              <a:buClr>
                <a:srgbClr val="00B050"/>
              </a:buClr>
              <a:buSzPct val="150000"/>
              <a:buFont typeface="Arial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Opens one up to change and healing</a:t>
            </a:r>
          </a:p>
          <a:p>
            <a:pPr indent="338138">
              <a:buClr>
                <a:srgbClr val="00B050"/>
              </a:buClr>
              <a:buSzPct val="150000"/>
              <a:buFont typeface="Arial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Allows one to gain empathy and tolerance for others</a:t>
            </a:r>
          </a:p>
          <a:p>
            <a:pPr indent="338138">
              <a:buClr>
                <a:srgbClr val="00B050"/>
              </a:buClr>
              <a:buSzPct val="150000"/>
              <a:buFont typeface="Arial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Contributes to our happiness and peace of mind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2055758" y="400978"/>
            <a:ext cx="8733624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00B050"/>
                </a:solidFill>
              </a:rPr>
              <a:t>UNDERSTANDING FORGIVENESS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27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9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o_B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76614" y="1456034"/>
            <a:ext cx="10885117" cy="389257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buClr>
                <a:srgbClr val="00B050"/>
              </a:buClr>
              <a:buSzPct val="150000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FOSTERS HOPE</a:t>
            </a:r>
          </a:p>
          <a:p>
            <a:pPr marL="285750" indent="-285750">
              <a:spcBef>
                <a:spcPts val="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and acknowledge goals, achievements, and success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actions that make things happen and creates positive changes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satisfaction in one’s life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pathways and plans for a brighter                                            future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Clr>
                <a:srgbClr val="00B050"/>
              </a:buClr>
              <a:buSzPct val="150000"/>
              <a:buFont typeface="Arial" panose="020B0604020202020204" pitchFamily="34" charset="0"/>
              <a:buChar char="•"/>
            </a:pPr>
            <a:endParaRPr lang="en-U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78DA47DF-DB24-4874-A52D-89D1BB54C3F6" descr="image0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5"/>
          <a:stretch/>
        </p:blipFill>
        <p:spPr bwMode="auto">
          <a:xfrm>
            <a:off x="7615824" y="3504156"/>
            <a:ext cx="3757808" cy="265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15133" y="5523978"/>
            <a:ext cx="382088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latin typeface="Arial Black" panose="020B0A04020102020204" pitchFamily="34" charset="0"/>
              </a:rPr>
              <a:t>Tony Hicks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68076" y="474728"/>
            <a:ext cx="8733624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en-US" sz="4800" b="1" dirty="0">
                <a:solidFill>
                  <a:srgbClr val="00B050"/>
                </a:solidFill>
              </a:rPr>
              <a:t>UNDERSTANDING FORGIVENESS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047955" y="6173788"/>
            <a:ext cx="693965" cy="365125"/>
          </a:xfrm>
        </p:spPr>
        <p:txBody>
          <a:bodyPr/>
          <a:lstStyle/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t>28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091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Logo 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897121" y="6173788"/>
            <a:ext cx="2844800" cy="365125"/>
          </a:xfrm>
        </p:spPr>
        <p:txBody>
          <a:bodyPr/>
          <a:lstStyle/>
          <a:p>
            <a:fld id="{87ED36DF-0B8C-C94C-9CDE-061F6354A72F}" type="slidenum">
              <a:rPr lang="en-US" smtClean="0"/>
              <a:t>29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02827" y="3867535"/>
            <a:ext cx="5382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Benita Page, Program Director bpage@tkf.org</a:t>
            </a:r>
          </a:p>
          <a:p>
            <a:pPr algn="ctr"/>
            <a:r>
              <a:rPr lang="en-US" sz="2400" b="1" dirty="0"/>
              <a:t>619-565-3214 </a:t>
            </a: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2151419" y="2483137"/>
            <a:ext cx="7889162" cy="11676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Arial Black" panose="020B0A04020102020204" pitchFamily="34" charset="0"/>
              </a:rPr>
              <a:t>To learn more visit us at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www.tkf.org</a:t>
            </a: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869486" y="3901020"/>
            <a:ext cx="5433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Tasreen Khamisa, Executive Director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tasreen@tkf.org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619-955-8777 ext. 101</a:t>
            </a:r>
          </a:p>
        </p:txBody>
      </p:sp>
      <p:pic>
        <p:nvPicPr>
          <p:cNvPr id="7" name="Picture 6" descr="https://images.seeklogo.net/2016/09/facebook-icon-preview-1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6" t="16797" r="16602" b="16406"/>
          <a:stretch/>
        </p:blipFill>
        <p:spPr bwMode="auto">
          <a:xfrm>
            <a:off x="5210827" y="5624185"/>
            <a:ext cx="701458" cy="7361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http://martinliebermandotcom.files.wordpress.com/2013/03/twitter_logo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624185"/>
            <a:ext cx="762096" cy="736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http://www.kiss925.com/wp-content/uploads/sites/59/2016/05/Insta-1052x591.pn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6" t="28771" r="40483" b="35198"/>
          <a:stretch/>
        </p:blipFill>
        <p:spPr bwMode="auto">
          <a:xfrm>
            <a:off x="7077205" y="5624185"/>
            <a:ext cx="742045" cy="7107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11036" y="5081848"/>
            <a:ext cx="241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Follow TKF</a:t>
            </a:r>
          </a:p>
        </p:txBody>
      </p:sp>
      <p:sp>
        <p:nvSpPr>
          <p:cNvPr id="14" name="Slide Number Placeholder 1"/>
          <p:cNvSpPr txBox="1">
            <a:spLocks/>
          </p:cNvSpPr>
          <p:nvPr/>
        </p:nvSpPr>
        <p:spPr>
          <a:xfrm>
            <a:off x="11047955" y="6173788"/>
            <a:ext cx="693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7ED36DF-0B8C-C94C-9CDE-061F6354A72F}" type="slidenum">
              <a:rPr lang="en-US" b="1" smtClean="0">
                <a:solidFill>
                  <a:schemeClr val="tx1"/>
                </a:solidFill>
              </a:rPr>
              <a:pPr/>
              <a:t>29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57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2193</TotalTime>
  <Words>1492</Words>
  <Application>Microsoft Macintosh PowerPoint</Application>
  <PresentationFormat>Widescreen</PresentationFormat>
  <Paragraphs>282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Symbol</vt:lpstr>
      <vt:lpstr>Tahoma</vt:lpstr>
      <vt:lpstr>Times New Roman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benitapage</dc:creator>
  <cp:lastModifiedBy>Alexandra Shirey</cp:lastModifiedBy>
  <cp:revision>107</cp:revision>
  <cp:lastPrinted>2017-10-11T02:53:58Z</cp:lastPrinted>
  <dcterms:created xsi:type="dcterms:W3CDTF">2017-08-18T03:10:56Z</dcterms:created>
  <dcterms:modified xsi:type="dcterms:W3CDTF">2018-05-04T19:47:48Z</dcterms:modified>
</cp:coreProperties>
</file>