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7" r:id="rId1"/>
  </p:sldMasterIdLst>
  <p:notesMasterIdLst>
    <p:notesMasterId r:id="rId17"/>
  </p:notesMasterIdLst>
  <p:handoutMasterIdLst>
    <p:handoutMasterId r:id="rId18"/>
  </p:handoutMasterIdLst>
  <p:sldIdLst>
    <p:sldId id="685" r:id="rId2"/>
    <p:sldId id="689" r:id="rId3"/>
    <p:sldId id="690" r:id="rId4"/>
    <p:sldId id="691" r:id="rId5"/>
    <p:sldId id="663" r:id="rId6"/>
    <p:sldId id="693" r:id="rId7"/>
    <p:sldId id="730" r:id="rId8"/>
    <p:sldId id="743" r:id="rId9"/>
    <p:sldId id="722" r:id="rId10"/>
    <p:sldId id="729" r:id="rId11"/>
    <p:sldId id="764" r:id="rId12"/>
    <p:sldId id="763" r:id="rId13"/>
    <p:sldId id="746" r:id="rId14"/>
    <p:sldId id="762" r:id="rId15"/>
    <p:sldId id="761" r:id="rId16"/>
  </p:sldIdLst>
  <p:sldSz cx="9144000" cy="6858000" type="screen4x3"/>
  <p:notesSz cx="10020300" cy="68881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0000"/>
    <a:srgbClr val="4646AC"/>
    <a:srgbClr val="FFFFCC"/>
    <a:srgbClr val="000066"/>
    <a:srgbClr val="FFFF99"/>
    <a:srgbClr val="006600"/>
    <a:srgbClr val="333300"/>
    <a:srgbClr val="00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75095" autoAdjust="0"/>
  </p:normalViewPr>
  <p:slideViewPr>
    <p:cSldViewPr>
      <p:cViewPr varScale="1">
        <p:scale>
          <a:sx n="54" d="100"/>
          <a:sy n="54" d="100"/>
        </p:scale>
        <p:origin x="130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888"/>
    </p:cViewPr>
  </p:sorterViewPr>
  <p:notesViewPr>
    <p:cSldViewPr>
      <p:cViewPr varScale="1">
        <p:scale>
          <a:sx n="75" d="100"/>
          <a:sy n="75" d="100"/>
        </p:scale>
        <p:origin x="-1880" y="-104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3"/>
            <a:ext cx="4342445" cy="34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60" tIns="48080" rIns="96160" bIns="48080" numCol="1" anchor="t" anchorCtr="0" compatLnSpc="1">
            <a:prstTxWarp prst="textNoShape">
              <a:avLst/>
            </a:prstTxWarp>
          </a:bodyPr>
          <a:lstStyle>
            <a:lvl1pPr defTabSz="961168" eaLnBrk="0" hangingPunct="0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77858" y="3"/>
            <a:ext cx="4342445" cy="34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60" tIns="48080" rIns="96160" bIns="48080" numCol="1" anchor="t" anchorCtr="0" compatLnSpc="1">
            <a:prstTxWarp prst="textNoShape">
              <a:avLst/>
            </a:prstTxWarp>
          </a:bodyPr>
          <a:lstStyle>
            <a:lvl1pPr algn="r" defTabSz="961168" eaLnBrk="0" hangingPunct="0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6543535"/>
            <a:ext cx="4342445" cy="34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60" tIns="48080" rIns="96160" bIns="48080" numCol="1" anchor="b" anchorCtr="0" compatLnSpc="1">
            <a:prstTxWarp prst="textNoShape">
              <a:avLst/>
            </a:prstTxWarp>
          </a:bodyPr>
          <a:lstStyle>
            <a:lvl1pPr defTabSz="961168" eaLnBrk="0" hangingPunct="0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67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77858" y="6543535"/>
            <a:ext cx="4342445" cy="34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60" tIns="48080" rIns="96160" bIns="48080" numCol="1" anchor="b" anchorCtr="0" compatLnSpc="1">
            <a:prstTxWarp prst="textNoShape">
              <a:avLst/>
            </a:prstTxWarp>
          </a:bodyPr>
          <a:lstStyle>
            <a:lvl1pPr algn="r" defTabSz="961168" eaLnBrk="0" hangingPunct="0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fld id="{D57A8FCD-3B15-4071-B982-7CC5544D576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0189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3"/>
            <a:ext cx="4342445" cy="34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60" tIns="48080" rIns="96160" bIns="48080" numCol="1" anchor="t" anchorCtr="0" compatLnSpc="1">
            <a:prstTxWarp prst="textNoShape">
              <a:avLst/>
            </a:prstTxWarp>
          </a:bodyPr>
          <a:lstStyle>
            <a:lvl1pPr defTabSz="961168" eaLnBrk="0" hangingPunct="0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77858" y="3"/>
            <a:ext cx="4342445" cy="34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60" tIns="48080" rIns="96160" bIns="48080" numCol="1" anchor="t" anchorCtr="0" compatLnSpc="1">
            <a:prstTxWarp prst="textNoShape">
              <a:avLst/>
            </a:prstTxWarp>
          </a:bodyPr>
          <a:lstStyle>
            <a:lvl1pPr algn="r" defTabSz="961168" eaLnBrk="0" hangingPunct="0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7713" y="515938"/>
            <a:ext cx="3444875" cy="2582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35409" y="3272321"/>
            <a:ext cx="7349483" cy="309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60" tIns="48080" rIns="96160" bIns="48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6543535"/>
            <a:ext cx="4342445" cy="34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60" tIns="48080" rIns="96160" bIns="48080" numCol="1" anchor="b" anchorCtr="0" compatLnSpc="1">
            <a:prstTxWarp prst="textNoShape">
              <a:avLst/>
            </a:prstTxWarp>
          </a:bodyPr>
          <a:lstStyle>
            <a:lvl1pPr defTabSz="961168" eaLnBrk="0" hangingPunct="0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77858" y="6543535"/>
            <a:ext cx="4342445" cy="34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60" tIns="48080" rIns="96160" bIns="48080" numCol="1" anchor="b" anchorCtr="0" compatLnSpc="1">
            <a:prstTxWarp prst="textNoShape">
              <a:avLst/>
            </a:prstTxWarp>
          </a:bodyPr>
          <a:lstStyle>
            <a:lvl1pPr algn="r" defTabSz="961168" eaLnBrk="0" hangingPunct="0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fld id="{6E2FB829-9A2B-4707-9941-BB757DD93BA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85973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116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7284" indent="-291263" defTabSz="96116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5052" indent="-233010" defTabSz="96116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1073" indent="-233010" defTabSz="96116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7093" indent="-233010" defTabSz="96116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3114" indent="-233010" defTabSz="9611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9135" indent="-233010" defTabSz="9611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5156" indent="-233010" defTabSz="9611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1176" indent="-233010" defTabSz="9611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C554739-FE3D-4507-A964-C5E6EF5487BE}" type="slidenum">
              <a:rPr lang="en-AU" smtClean="0">
                <a:latin typeface="Times" pitchFamily="18" charset="0"/>
              </a:rPr>
              <a:pPr/>
              <a:t>1</a:t>
            </a:fld>
            <a:endParaRPr lang="en-AU">
              <a:latin typeface="Times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1406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91265" indent="-304208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216832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703889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190944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656965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3122986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589007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4055027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fld id="{A0EE80FA-ADDE-4057-A68A-8AD7483CC9F9}" type="slidenum">
              <a:rPr lang="en-GB" altLang="en-US" sz="10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en-GB" altLang="en-US" sz="1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1384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91265" indent="-304208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216832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703889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190944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656965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3122986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589007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4055027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fld id="{E08A1AB3-5964-49FC-B910-C93775DCC201}" type="slidenum">
              <a:rPr lang="en-GB" altLang="en-US" sz="10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en-GB" altLang="en-US" sz="1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19488" y="542925"/>
            <a:ext cx="3556000" cy="266700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6521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2FB829-9A2B-4707-9941-BB757DD93BAD}" type="slidenum">
              <a:rPr lang="en-AU" smtClean="0"/>
              <a:pPr>
                <a:defRPr/>
              </a:pPr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5299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91265" indent="-304208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216832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703889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190944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656965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3122986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589007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4055027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fld id="{A0EE80FA-ADDE-4057-A68A-8AD7483CC9F9}" type="slidenum">
              <a:rPr lang="en-GB" altLang="en-US" sz="10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en-GB" altLang="en-US" sz="1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7564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91265" indent="-304208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216832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703889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190944" indent="-242720" defTabSz="822009"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656965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3122986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589007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4055027" indent="-242720" defTabSz="822009" eaLnBrk="0" fontAlgn="base" hangingPunct="0">
              <a:spcBef>
                <a:spcPct val="0"/>
              </a:spcBef>
              <a:spcAft>
                <a:spcPct val="0"/>
              </a:spcAft>
              <a:defRPr sz="39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fld id="{FE21A552-FF10-462B-990A-2CC27A70BFA9}" type="slidenum">
              <a:rPr lang="en-GB" altLang="en-US" sz="100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en-GB" altLang="en-US" sz="1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2942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2FB829-9A2B-4707-9941-BB757DD93BAD}" type="slidenum">
              <a:rPr lang="en-AU" smtClean="0"/>
              <a:pPr>
                <a:defRPr/>
              </a:pPr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570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116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7284" indent="-291263" defTabSz="96116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5052" indent="-233010" defTabSz="96116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1073" indent="-233010" defTabSz="96116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7093" indent="-233010" defTabSz="96116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3114" indent="-233010" defTabSz="9611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29135" indent="-233010" defTabSz="9611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5156" indent="-233010" defTabSz="9611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1176" indent="-233010" defTabSz="96116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C554739-FE3D-4507-A964-C5E6EF5487BE}" type="slidenum">
              <a:rPr lang="en-AU" smtClean="0">
                <a:latin typeface="Times" pitchFamily="18" charset="0"/>
              </a:rPr>
              <a:pPr/>
              <a:t>15</a:t>
            </a:fld>
            <a:endParaRPr lang="en-AU">
              <a:latin typeface="Times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615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9"/>
            <a:ext cx="8458200" cy="1222375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215">
                <a:solidFill>
                  <a:schemeClr val="tx2">
                    <a:shade val="75000"/>
                  </a:schemeClr>
                </a:solidFill>
              </a:defRPr>
            </a:lvl1pPr>
            <a:lvl2pPr marL="422041" indent="0" algn="ctr">
              <a:buNone/>
            </a:lvl2pPr>
            <a:lvl3pPr marL="844083" indent="0" algn="ctr">
              <a:buNone/>
            </a:lvl3pPr>
            <a:lvl4pPr marL="1266124" indent="0" algn="ctr">
              <a:buNone/>
            </a:lvl4pPr>
            <a:lvl5pPr marL="1688165" indent="0" algn="ctr">
              <a:buNone/>
            </a:lvl5pPr>
            <a:lvl6pPr marL="2110207" indent="0" algn="ctr">
              <a:buNone/>
            </a:lvl6pPr>
            <a:lvl7pPr marL="2532248" indent="0" algn="ctr">
              <a:buNone/>
            </a:lvl7pPr>
            <a:lvl8pPr marL="2954289" indent="0" algn="ctr">
              <a:buNone/>
            </a:lvl8pPr>
            <a:lvl9pPr marL="3376331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Slide Number Placeholder 14"/>
          <p:cNvSpPr>
            <a:spLocks noGrp="1"/>
          </p:cNvSpPr>
          <p:nvPr>
            <p:ph type="sldNum" sz="quarter" idx="10"/>
          </p:nvPr>
        </p:nvSpPr>
        <p:spPr>
          <a:xfrm>
            <a:off x="8229601" y="6473825"/>
            <a:ext cx="759069" cy="247650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BBEC08A-B012-419F-931D-BCCF587DB38A}" type="slidenum">
              <a:rPr lang="en-GB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eaLnBrk="1" hangingPunct="1">
              <a:defRPr sz="1292" dirty="0" smtClean="0">
                <a:solidFill>
                  <a:schemeClr val="tx2"/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2015</a:t>
            </a:r>
          </a:p>
        </p:txBody>
      </p:sp>
    </p:spTree>
    <p:extLst>
      <p:ext uri="{BB962C8B-B14F-4D97-AF65-F5344CB8AC3E}">
        <p14:creationId xmlns:p14="http://schemas.microsoft.com/office/powerpoint/2010/main" val="2173031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15"/>
          <p:cNvSpPr>
            <a:spLocks noGrp="1"/>
          </p:cNvSpPr>
          <p:nvPr>
            <p:ph type="sldNum" sz="quarter" idx="10"/>
          </p:nvPr>
        </p:nvSpPr>
        <p:spPr>
          <a:xfrm>
            <a:off x="8229601" y="6473825"/>
            <a:ext cx="759069" cy="2476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FDE2A79-6531-4698-AFC2-73B2A73D1C6B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 dirty="0" smtClean="0">
                <a:solidFill>
                  <a:schemeClr val="tx2"/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2015</a:t>
            </a:r>
          </a:p>
        </p:txBody>
      </p:sp>
    </p:spTree>
    <p:extLst>
      <p:ext uri="{BB962C8B-B14F-4D97-AF65-F5344CB8AC3E}">
        <p14:creationId xmlns:p14="http://schemas.microsoft.com/office/powerpoint/2010/main" val="3259255209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3444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3508">
              <a:solidFill>
                <a:srgbClr val="69676D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1846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7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4CFD11F-4A24-4AA3-B519-2635D76ACE23}" type="slidenum">
              <a:rPr lang="en-GB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 dirty="0" smtClean="0">
                <a:solidFill>
                  <a:schemeClr val="tx2"/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2015</a:t>
            </a:r>
          </a:p>
        </p:txBody>
      </p:sp>
    </p:spTree>
    <p:extLst>
      <p:ext uri="{BB962C8B-B14F-4D97-AF65-F5344CB8AC3E}">
        <p14:creationId xmlns:p14="http://schemas.microsoft.com/office/powerpoint/2010/main" val="155109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3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828312D-8020-46BB-9261-972ABFE52329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 dirty="0" smtClean="0">
                <a:solidFill>
                  <a:schemeClr val="tx2"/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2015</a:t>
            </a:r>
          </a:p>
        </p:txBody>
      </p:sp>
    </p:spTree>
    <p:extLst>
      <p:ext uri="{BB962C8B-B14F-4D97-AF65-F5344CB8AC3E}">
        <p14:creationId xmlns:p14="http://schemas.microsoft.com/office/powerpoint/2010/main" val="845346467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601980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3508">
              <a:solidFill>
                <a:srgbClr val="C9C2D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662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846" b="1"/>
            </a:lvl2pPr>
            <a:lvl3pPr>
              <a:buNone/>
              <a:defRPr sz="1662" b="1"/>
            </a:lvl3pPr>
            <a:lvl4pPr>
              <a:buNone/>
              <a:defRPr sz="1477" b="1"/>
            </a:lvl4pPr>
            <a:lvl5pPr>
              <a:buNone/>
              <a:defRPr sz="1477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8" y="666750"/>
            <a:ext cx="4292241" cy="639762"/>
          </a:xfrm>
        </p:spPr>
        <p:txBody>
          <a:bodyPr anchor="ctr"/>
          <a:lstStyle>
            <a:lvl1pPr marL="0" indent="0">
              <a:buNone/>
              <a:defRPr sz="1662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846" b="1"/>
            </a:lvl2pPr>
            <a:lvl3pPr>
              <a:buNone/>
              <a:defRPr sz="1662" b="1"/>
            </a:lvl3pPr>
            <a:lvl4pPr>
              <a:buNone/>
              <a:defRPr sz="1477" b="1"/>
            </a:lvl4pPr>
            <a:lvl5pPr>
              <a:buNone/>
              <a:defRPr sz="1477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45"/>
            <a:ext cx="4290556" cy="3941763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45"/>
            <a:ext cx="4288536" cy="3941763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17ED700-9568-40B7-9C1B-470768AEAA6F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 dirty="0" smtClean="0">
                <a:solidFill>
                  <a:schemeClr val="tx2"/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2015</a:t>
            </a:r>
          </a:p>
        </p:txBody>
      </p:sp>
    </p:spTree>
    <p:extLst>
      <p:ext uri="{BB962C8B-B14F-4D97-AF65-F5344CB8AC3E}">
        <p14:creationId xmlns:p14="http://schemas.microsoft.com/office/powerpoint/2010/main" val="670510571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0C1DEB6-36F9-46AF-88AE-EA56B9397C46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 dirty="0" smtClean="0">
                <a:solidFill>
                  <a:schemeClr val="tx2"/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2015</a:t>
            </a:r>
          </a:p>
        </p:txBody>
      </p:sp>
    </p:spTree>
    <p:extLst>
      <p:ext uri="{BB962C8B-B14F-4D97-AF65-F5344CB8AC3E}">
        <p14:creationId xmlns:p14="http://schemas.microsoft.com/office/powerpoint/2010/main" val="2086405393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AF2F862-E0D0-4890-AE69-787A39219856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 dirty="0" smtClean="0">
                <a:solidFill>
                  <a:schemeClr val="tx2"/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2016</a:t>
            </a:r>
          </a:p>
        </p:txBody>
      </p:sp>
    </p:spTree>
    <p:extLst>
      <p:ext uri="{BB962C8B-B14F-4D97-AF65-F5344CB8AC3E}">
        <p14:creationId xmlns:p14="http://schemas.microsoft.com/office/powerpoint/2010/main" val="2749556323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14350" y="5849125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en-US" sz="3508">
              <a:solidFill>
                <a:srgbClr val="C9C2D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292"/>
            </a:lvl1pPr>
            <a:lvl2pPr>
              <a:buNone/>
              <a:defRPr sz="1108"/>
            </a:lvl2pPr>
            <a:lvl3pPr>
              <a:buNone/>
              <a:defRPr sz="923"/>
            </a:lvl3pPr>
            <a:lvl4pPr>
              <a:buNone/>
              <a:defRPr sz="831"/>
            </a:lvl4pPr>
            <a:lvl5pPr>
              <a:buNone/>
              <a:defRPr sz="83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1" y="609600"/>
            <a:ext cx="5340350" cy="4800600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49BB369-655E-4E5F-968B-C6B619977B10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 dirty="0" smtClean="0">
                <a:solidFill>
                  <a:schemeClr val="tx2"/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2016</a:t>
            </a:r>
          </a:p>
        </p:txBody>
      </p:sp>
    </p:spTree>
    <p:extLst>
      <p:ext uri="{BB962C8B-B14F-4D97-AF65-F5344CB8AC3E}">
        <p14:creationId xmlns:p14="http://schemas.microsoft.com/office/powerpoint/2010/main" val="2169715916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954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292"/>
            </a:lvl1pPr>
            <a:lvl2pPr>
              <a:defRPr sz="1108"/>
            </a:lvl2pPr>
            <a:lvl3pPr>
              <a:defRPr sz="923"/>
            </a:lvl3pPr>
            <a:lvl4pPr>
              <a:defRPr sz="831"/>
            </a:lvl4pPr>
            <a:lvl5pPr>
              <a:defRPr sz="83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3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BA7D07D-F280-44DF-9029-4C254395E8BC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69676D"/>
                </a:solidFill>
              </a:rPr>
              <a:t>©</a:t>
            </a:r>
            <a:r>
              <a:rPr lang="en-GB" dirty="0">
                <a:solidFill>
                  <a:srgbClr val="6967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2016</a:t>
            </a:r>
          </a:p>
        </p:txBody>
      </p:sp>
    </p:spTree>
    <p:extLst>
      <p:ext uri="{BB962C8B-B14F-4D97-AF65-F5344CB8AC3E}">
        <p14:creationId xmlns:p14="http://schemas.microsoft.com/office/powerpoint/2010/main" val="3267077584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15148BF-9304-4EA0-B493-3C1B1B4B9BAD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69676D"/>
                </a:solidFill>
              </a:rPr>
              <a:t>©</a:t>
            </a:r>
            <a:r>
              <a:rPr lang="en-GB" dirty="0">
                <a:solidFill>
                  <a:srgbClr val="6967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2016</a:t>
            </a:r>
          </a:p>
        </p:txBody>
      </p:sp>
    </p:spTree>
    <p:extLst>
      <p:ext uri="{BB962C8B-B14F-4D97-AF65-F5344CB8AC3E}">
        <p14:creationId xmlns:p14="http://schemas.microsoft.com/office/powerpoint/2010/main" val="1606345150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8504" y="550804"/>
            <a:ext cx="6248400" cy="585152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 rot="5400000">
            <a:off x="98670" y="5941891"/>
            <a:ext cx="825500" cy="2256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C719CFC-3302-4352-A9F7-72D0157A9589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2"/>
          </p:nvPr>
        </p:nvSpPr>
        <p:spPr>
          <a:xfrm rot="5400000">
            <a:off x="-1217734" y="3832225"/>
            <a:ext cx="3352800" cy="266700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69676D"/>
                </a:solidFill>
              </a:rPr>
              <a:t>©</a:t>
            </a:r>
            <a:r>
              <a:rPr lang="en-GB" dirty="0">
                <a:solidFill>
                  <a:srgbClr val="6967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2016</a:t>
            </a:r>
          </a:p>
        </p:txBody>
      </p:sp>
    </p:spTree>
    <p:extLst>
      <p:ext uri="{BB962C8B-B14F-4D97-AF65-F5344CB8AC3E}">
        <p14:creationId xmlns:p14="http://schemas.microsoft.com/office/powerpoint/2010/main" val="2009427638"/>
      </p:ext>
    </p:extLst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6BF24-60B7-4AEE-A99E-512CA21BEA25}" type="slidenum">
              <a:rPr lang="en-GB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2016</a:t>
            </a:r>
          </a:p>
        </p:txBody>
      </p:sp>
    </p:spTree>
    <p:extLst>
      <p:ext uri="{BB962C8B-B14F-4D97-AF65-F5344CB8AC3E}">
        <p14:creationId xmlns:p14="http://schemas.microsoft.com/office/powerpoint/2010/main" val="1975255412"/>
      </p:ext>
    </p:extLst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15"/>
          <p:cNvSpPr>
            <a:spLocks noGrp="1"/>
          </p:cNvSpPr>
          <p:nvPr>
            <p:ph type="sldNum" sz="quarter" idx="10"/>
          </p:nvPr>
        </p:nvSpPr>
        <p:spPr>
          <a:xfrm>
            <a:off x="8229601" y="6473825"/>
            <a:ext cx="759069" cy="2476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FDE2A79-6531-4698-AFC2-73B2A73D1C6B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69676D"/>
                </a:solidFill>
              </a:rPr>
              <a:t>©</a:t>
            </a:r>
            <a:r>
              <a:rPr lang="en-GB" dirty="0">
                <a:solidFill>
                  <a:srgbClr val="6967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2016</a:t>
            </a:r>
          </a:p>
        </p:txBody>
      </p:sp>
    </p:spTree>
    <p:extLst>
      <p:ext uri="{BB962C8B-B14F-4D97-AF65-F5344CB8AC3E}">
        <p14:creationId xmlns:p14="http://schemas.microsoft.com/office/powerpoint/2010/main" val="3182465247"/>
      </p:ext>
    </p:extLst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6BF24-60B7-4AEE-A99E-512CA21BEA25}" type="slidenum">
              <a:rPr lang="en-GB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 dirty="0">
                <a:solidFill>
                  <a:srgbClr val="69676D"/>
                </a:solidFill>
              </a:rPr>
              <a:t>©</a:t>
            </a:r>
            <a:r>
              <a:rPr lang="en-GB" dirty="0">
                <a:solidFill>
                  <a:srgbClr val="6967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2016</a:t>
            </a:r>
          </a:p>
        </p:txBody>
      </p:sp>
    </p:spTree>
    <p:extLst>
      <p:ext uri="{BB962C8B-B14F-4D97-AF65-F5344CB8AC3E}">
        <p14:creationId xmlns:p14="http://schemas.microsoft.com/office/powerpoint/2010/main" val="1334865488"/>
      </p:ext>
    </p:extLst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15"/>
          <p:cNvSpPr>
            <a:spLocks noGrp="1"/>
          </p:cNvSpPr>
          <p:nvPr>
            <p:ph type="sldNum" sz="quarter" idx="10"/>
          </p:nvPr>
        </p:nvSpPr>
        <p:spPr>
          <a:xfrm>
            <a:off x="8229601" y="6473825"/>
            <a:ext cx="759069" cy="2476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FDE2A79-6531-4698-AFC2-73B2A73D1C6B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92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69676D"/>
                </a:solidFill>
              </a:rPr>
              <a:t>©</a:t>
            </a:r>
            <a:r>
              <a:rPr lang="en-GB" dirty="0">
                <a:solidFill>
                  <a:srgbClr val="6967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2016</a:t>
            </a:r>
          </a:p>
        </p:txBody>
      </p:sp>
    </p:spTree>
    <p:extLst>
      <p:ext uri="{BB962C8B-B14F-4D97-AF65-F5344CB8AC3E}">
        <p14:creationId xmlns:p14="http://schemas.microsoft.com/office/powerpoint/2010/main" val="213909886"/>
      </p:ext>
    </p:extLst>
  </p:cSld>
  <p:clrMapOvr>
    <a:masterClrMapping/>
  </p:clrMapOvr>
  <p:transition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6BF24-60B7-4AEE-A99E-512CA21BEA25}" type="slidenum">
              <a:rPr lang="en-GB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 dirty="0">
                <a:solidFill>
                  <a:srgbClr val="69676D"/>
                </a:solidFill>
              </a:rPr>
              <a:t>©</a:t>
            </a:r>
            <a:r>
              <a:rPr lang="en-GB" dirty="0">
                <a:solidFill>
                  <a:srgbClr val="69676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2016</a:t>
            </a:r>
          </a:p>
        </p:txBody>
      </p:sp>
    </p:spTree>
    <p:extLst>
      <p:ext uri="{BB962C8B-B14F-4D97-AF65-F5344CB8AC3E}">
        <p14:creationId xmlns:p14="http://schemas.microsoft.com/office/powerpoint/2010/main" val="1591786226"/>
      </p:ext>
    </p:extLst>
  </p:cSld>
  <p:clrMapOvr>
    <a:masterClrMapping/>
  </p:clrMapOvr>
  <p:transition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FAE3A377-5C46-E044-8349-11D7D5F1742C}" type="datetime1">
              <a:rPr lang="en-US" smtClean="0"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©IIRP SynRJ 2016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92B5-78D4-CA49-AB16-E5CBB9871F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010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FFFFDD"/>
            </a:gs>
            <a:gs pos="99000">
              <a:schemeClr val="accent3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1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8" smtClean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>
              <a:defRPr/>
            </a:pPr>
            <a:fld id="{FC9C7B0F-0C2E-4AC8-89E0-90C243B89F5E}" type="slidenum">
              <a:rPr lang="en-GB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028" name="Title Placeholder 9"/>
          <p:cNvSpPr>
            <a:spLocks noGrp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2738804" y="6394451"/>
            <a:ext cx="309489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92" dirty="0" smtClean="0">
                <a:solidFill>
                  <a:schemeClr val="tx2"/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2015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163287"/>
            <a:ext cx="594792" cy="5581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44" y="6478168"/>
            <a:ext cx="390072" cy="24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1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90" r:id="rId12"/>
    <p:sldLayoutId id="2147483694" r:id="rId13"/>
    <p:sldLayoutId id="2147483705" r:id="rId14"/>
    <p:sldLayoutId id="2147483708" r:id="rId15"/>
    <p:sldLayoutId id="2147483719" r:id="rId16"/>
    <p:sldLayoutId id="2147483721" r:id="rId17"/>
  </p:sldLayoutIdLst>
  <p:transition>
    <p:zoom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23" kern="1200">
          <a:solidFill>
            <a:schemeClr val="tx2"/>
          </a:solidFill>
          <a:latin typeface="Verdana" panose="020B060403050404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Verdana" panose="020B0604030504040204" pitchFamily="34" charset="0"/>
        </a:defRPr>
      </a:lvl5pPr>
      <a:lvl6pPr marL="422041" algn="l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Franklin Gothic Medium" pitchFamily="34" charset="0"/>
        </a:defRPr>
      </a:lvl6pPr>
      <a:lvl7pPr marL="844083" algn="l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Franklin Gothic Medium" pitchFamily="34" charset="0"/>
        </a:defRPr>
      </a:lvl7pPr>
      <a:lvl8pPr marL="1266124" algn="l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Franklin Gothic Medium" pitchFamily="34" charset="0"/>
        </a:defRPr>
      </a:lvl8pPr>
      <a:lvl9pPr marL="1688165" algn="l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Franklin Gothic Medium" pitchFamily="34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lr>
          <a:srgbClr val="533EA9"/>
        </a:buClr>
        <a:buSzPct val="70000"/>
        <a:buFont typeface="Wingdings" panose="05000000000000000000" pitchFamily="2" charset="2"/>
        <a:buChar char="§"/>
        <a:defRPr sz="2954" kern="1200">
          <a:solidFill>
            <a:schemeClr val="tx2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lr>
          <a:srgbClr val="533EA9"/>
        </a:buClr>
        <a:buSzPct val="70000"/>
        <a:buFont typeface="Wingdings" panose="05000000000000000000" pitchFamily="2" charset="2"/>
        <a:buChar char="§"/>
        <a:defRPr sz="2585" kern="1200">
          <a:solidFill>
            <a:schemeClr val="tx2"/>
          </a:solidFill>
          <a:latin typeface="+mn-lt"/>
          <a:ea typeface="+mn-ea"/>
          <a:cs typeface="+mn-cs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lr>
          <a:srgbClr val="533EA9"/>
        </a:buClr>
        <a:buSzPct val="70000"/>
        <a:buFont typeface="Wingdings" panose="05000000000000000000" pitchFamily="2" charset="2"/>
        <a:buChar char="§"/>
        <a:defRPr sz="2215" kern="1200">
          <a:solidFill>
            <a:schemeClr val="tx2"/>
          </a:solidFill>
          <a:latin typeface="+mn-lt"/>
          <a:ea typeface="+mn-ea"/>
          <a:cs typeface="+mn-cs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lr>
          <a:srgbClr val="533EA9"/>
        </a:buClr>
        <a:buSzPct val="70000"/>
        <a:buFont typeface="Wingdings" panose="05000000000000000000" pitchFamily="2" charset="2"/>
        <a:buChar char="§"/>
        <a:defRPr sz="1846" kern="1200">
          <a:solidFill>
            <a:schemeClr val="tx2"/>
          </a:solidFill>
          <a:latin typeface="+mn-lt"/>
          <a:ea typeface="+mn-ea"/>
          <a:cs typeface="+mn-cs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lr>
          <a:srgbClr val="533EA9"/>
        </a:buClr>
        <a:buSzPct val="60000"/>
        <a:buFont typeface="Wingdings" panose="05000000000000000000" pitchFamily="2" charset="2"/>
        <a:buChar char="§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321227" indent="-21102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662" kern="1200">
          <a:solidFill>
            <a:schemeClr val="tx2"/>
          </a:solidFill>
          <a:latin typeface="+mn-lt"/>
          <a:ea typeface="+mn-ea"/>
          <a:cs typeface="+mn-cs"/>
        </a:defRPr>
      </a:lvl6pPr>
      <a:lvl7pPr marL="2743269" indent="-21102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477" kern="1200">
          <a:solidFill>
            <a:schemeClr val="tx2"/>
          </a:solidFill>
          <a:latin typeface="+mn-lt"/>
          <a:ea typeface="+mn-ea"/>
          <a:cs typeface="+mn-cs"/>
        </a:defRPr>
      </a:lvl7pPr>
      <a:lvl8pPr marL="3165310" indent="-21102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477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587351" indent="-211021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292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johnboulton@synrj.uk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mailto:office@synrj.uk" TargetMode="External"/><Relationship Id="rId4" Type="http://schemas.openxmlformats.org/officeDocument/2006/relationships/hyperlink" Target="mailto:lesdavey@synrj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429544" y="4709619"/>
            <a:ext cx="8280920" cy="152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1"/>
          <a:lstStyle/>
          <a:p>
            <a:pPr algn="ctr"/>
            <a:r>
              <a:rPr lang="en-AU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Breaking with Tradition: </a:t>
            </a:r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Re-imagining the traditional Family Group Conference (FGC)</a:t>
            </a:r>
          </a:p>
          <a:p>
            <a:pPr algn="ctr"/>
            <a:r>
              <a:rPr lang="en-GB" sz="24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John Boulton and Les Davey, SynRJ Directors</a:t>
            </a:r>
          </a:p>
          <a:p>
            <a:pPr algn="ctr"/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IIRP Europe Conference - Dublin</a:t>
            </a:r>
            <a:endParaRPr lang="en-AU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68" y="260648"/>
            <a:ext cx="2376264" cy="13365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6" y="1761262"/>
            <a:ext cx="9144000" cy="2788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098648"/>
            <a:ext cx="805622" cy="50250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85078" y="1258600"/>
            <a:ext cx="16027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www.synrj.uk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51088708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360478"/>
            <a:ext cx="4896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pc="1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a FGC?</a:t>
            </a:r>
          </a:p>
        </p:txBody>
      </p:sp>
      <p:sp>
        <p:nvSpPr>
          <p:cNvPr id="6" name="Rectangle 5"/>
          <p:cNvSpPr/>
          <p:nvPr/>
        </p:nvSpPr>
        <p:spPr>
          <a:xfrm>
            <a:off x="899592" y="2276872"/>
            <a:ext cx="733000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“An FGC is a family-led planning meeting in which the whole family comes together to make a plan for a vulnerable child.”</a:t>
            </a:r>
          </a:p>
          <a:p>
            <a:pPr algn="r"/>
            <a:endParaRPr lang="en-GB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Rights Group</a:t>
            </a:r>
            <a:r>
              <a:rPr lang="en-GB" sz="1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1200" spc="150" dirty="0">
              <a:latin typeface="Trebuchet MS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62276" y="66477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92B5-78D4-CA49-AB16-E5CBB9871F78}" type="slidenum">
              <a:rPr lang="en-US" smtClean="0">
                <a:solidFill>
                  <a:schemeClr val="tx2">
                    <a:lumMod val="75000"/>
                  </a:schemeClr>
                </a:solidFill>
              </a:rPr>
              <a:pPr/>
              <a:t>2</a:t>
            </a:fld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74240" y="6379505"/>
            <a:ext cx="1195520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1292" dirty="0">
                <a:solidFill>
                  <a:srgbClr val="0000CC"/>
                </a:solidFill>
                <a:latin typeface="Franklin Gothic Book" pitchFamily="34" charset="0"/>
              </a:rPr>
              <a:t>© SynRJ 2015</a:t>
            </a:r>
          </a:p>
        </p:txBody>
      </p:sp>
    </p:spTree>
    <p:extLst>
      <p:ext uri="{BB962C8B-B14F-4D97-AF65-F5344CB8AC3E}">
        <p14:creationId xmlns:p14="http://schemas.microsoft.com/office/powerpoint/2010/main" val="2964998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7697" y="683038"/>
            <a:ext cx="5608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Key Features of a FGC</a:t>
            </a:r>
            <a:endParaRPr lang="en-US" sz="3000" b="1" spc="150" dirty="0">
              <a:solidFill>
                <a:schemeClr val="bg1"/>
              </a:solidFill>
              <a:effectLst>
                <a:outerShdw blurRad="50800" dist="38100" dir="2700000" algn="br">
                  <a:srgbClr val="000000">
                    <a:alpha val="43000"/>
                  </a:srgbClr>
                </a:outerShdw>
              </a:effectLst>
              <a:latin typeface="Trebuchet MS"/>
              <a:cs typeface="Trebuchet M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7696" y="1412776"/>
            <a:ext cx="6976671" cy="4452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78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primary decision-making forum for the child</a:t>
            </a:r>
          </a:p>
          <a:p>
            <a:pPr marL="457200" indent="-457200">
              <a:lnSpc>
                <a:spcPts val="378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involves a wide network of family and significant others</a:t>
            </a:r>
          </a:p>
          <a:p>
            <a:pPr marL="457200" indent="-457200">
              <a:lnSpc>
                <a:spcPts val="378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plans agreed to and available resources offered/provided</a:t>
            </a:r>
          </a:p>
          <a:p>
            <a:pPr marL="457200" indent="-457200">
              <a:lnSpc>
                <a:spcPts val="37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voluntary</a:t>
            </a:r>
          </a:p>
          <a:p>
            <a:pPr marL="457200" indent="-457200">
              <a:lnSpc>
                <a:spcPts val="37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private family time</a:t>
            </a:r>
            <a:endParaRPr lang="en-US" sz="3200" spc="150" dirty="0">
              <a:solidFill>
                <a:srgbClr val="0000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62276" y="66477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92B5-78D4-CA49-AB16-E5CBB9871F78}" type="slidenum">
              <a:rPr lang="en-US" smtClean="0">
                <a:solidFill>
                  <a:schemeClr val="tx2">
                    <a:lumMod val="75000"/>
                  </a:schemeClr>
                </a:solidFill>
              </a:rPr>
              <a:pPr/>
              <a:t>3</a:t>
            </a:fld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74240" y="6379505"/>
            <a:ext cx="1195520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1292" dirty="0">
                <a:solidFill>
                  <a:srgbClr val="0000CC"/>
                </a:solidFill>
                <a:latin typeface="Franklin Gothic Book" pitchFamily="34" charset="0"/>
              </a:rPr>
              <a:t>© SynRJ 2015</a:t>
            </a:r>
          </a:p>
        </p:txBody>
      </p:sp>
    </p:spTree>
    <p:extLst>
      <p:ext uri="{BB962C8B-B14F-4D97-AF65-F5344CB8AC3E}">
        <p14:creationId xmlns:p14="http://schemas.microsoft.com/office/powerpoint/2010/main" val="1949721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7156" y="1124744"/>
            <a:ext cx="4584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1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Applications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608" y="1916832"/>
            <a:ext cx="718599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pc="15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safeguarding children at risk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pc="15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permanence planning for children entering and leaving care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pc="15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youth offending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spc="15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anti-social behaviour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spc="15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truanting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pc="15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Other.</a:t>
            </a:r>
          </a:p>
          <a:p>
            <a:endParaRPr lang="en-US" sz="3000" spc="150" dirty="0">
              <a:latin typeface="Trebuchet MS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62276" y="66477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92B5-78D4-CA49-AB16-E5CBB9871F78}" type="slidenum">
              <a:rPr lang="en-US" smtClean="0">
                <a:solidFill>
                  <a:schemeClr val="tx2">
                    <a:lumMod val="75000"/>
                  </a:schemeClr>
                </a:solidFill>
              </a:rPr>
              <a:pPr/>
              <a:t>4</a:t>
            </a:fld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74240" y="6379505"/>
            <a:ext cx="1195520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1292" dirty="0">
                <a:solidFill>
                  <a:srgbClr val="0000CC"/>
                </a:solidFill>
                <a:latin typeface="Franklin Gothic Book" pitchFamily="34" charset="0"/>
              </a:rPr>
              <a:t>© SynRJ 2015</a:t>
            </a:r>
          </a:p>
        </p:txBody>
      </p:sp>
    </p:spTree>
    <p:extLst>
      <p:ext uri="{BB962C8B-B14F-4D97-AF65-F5344CB8AC3E}">
        <p14:creationId xmlns:p14="http://schemas.microsoft.com/office/powerpoint/2010/main" val="1745379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5"/>
          <p:cNvSpPr>
            <a:spLocks noGrp="1" noChangeArrowheads="1"/>
          </p:cNvSpPr>
          <p:nvPr>
            <p:ph type="title"/>
          </p:nvPr>
        </p:nvSpPr>
        <p:spPr>
          <a:xfrm>
            <a:off x="419534" y="303669"/>
            <a:ext cx="5448610" cy="909223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altLang="en-US" sz="2954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Typology of Family Focused Relational Processes</a:t>
            </a:r>
          </a:p>
        </p:txBody>
      </p:sp>
      <p:sp>
        <p:nvSpPr>
          <p:cNvPr id="9625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954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685817" indent="-263776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585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055103" indent="-211021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215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477145" indent="-211021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1846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1899186" indent="-211021" defTabSz="703402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321227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743269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165310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587351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C695F09-21BA-430B-830E-2385093ED9FF}" type="slidenum">
              <a:rPr lang="en-GB" altLang="en-US" sz="1292">
                <a:solidFill>
                  <a:srgbClr val="68615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GB" altLang="en-US" sz="1292" dirty="0">
              <a:solidFill>
                <a:srgbClr val="68615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6260" name="Picture 2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666" y="1648558"/>
            <a:ext cx="3622431" cy="3162301"/>
          </a:xfrm>
          <a:prstGeom prst="rect">
            <a:avLst/>
          </a:prstGeom>
          <a:solidFill>
            <a:srgbClr val="8D90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Rectangle 3"/>
          <p:cNvSpPr>
            <a:spLocks noChangeArrowheads="1"/>
          </p:cNvSpPr>
          <p:nvPr/>
        </p:nvSpPr>
        <p:spPr bwMode="auto">
          <a:xfrm>
            <a:off x="611066" y="1560635"/>
            <a:ext cx="7784123" cy="491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endParaRPr lang="en-US" altLang="en-US" sz="3508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0838" name="Picture 4"/>
          <p:cNvPicPr preferRelativeResize="0"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97" y="1395047"/>
            <a:ext cx="5342792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3" name="Picture 6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796" y="2744666"/>
            <a:ext cx="1972308" cy="1906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4" name="Oval 7"/>
          <p:cNvSpPr>
            <a:spLocks noChangeAspect="1" noChangeArrowheads="1"/>
          </p:cNvSpPr>
          <p:nvPr/>
        </p:nvSpPr>
        <p:spPr bwMode="auto">
          <a:xfrm>
            <a:off x="1885951" y="1405305"/>
            <a:ext cx="3656134" cy="3408485"/>
          </a:xfrm>
          <a:prstGeom prst="ellipse">
            <a:avLst/>
          </a:prstGeom>
          <a:noFill/>
          <a:ln w="50800">
            <a:solidFill>
              <a:srgbClr val="6861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endParaRPr lang="en-US" altLang="en-US" sz="3508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265" name="Oval 8"/>
          <p:cNvSpPr>
            <a:spLocks noChangeAspect="1" noChangeArrowheads="1"/>
          </p:cNvSpPr>
          <p:nvPr/>
        </p:nvSpPr>
        <p:spPr bwMode="auto">
          <a:xfrm>
            <a:off x="2730012" y="2760785"/>
            <a:ext cx="3656134" cy="3415812"/>
          </a:xfrm>
          <a:prstGeom prst="ellipse">
            <a:avLst/>
          </a:prstGeom>
          <a:noFill/>
          <a:ln w="57150">
            <a:solidFill>
              <a:srgbClr val="6861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endParaRPr lang="en-US" altLang="en-US" sz="3508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266" name="Oval 9"/>
          <p:cNvSpPr>
            <a:spLocks noChangeAspect="1" noChangeArrowheads="1"/>
          </p:cNvSpPr>
          <p:nvPr/>
        </p:nvSpPr>
        <p:spPr bwMode="auto">
          <a:xfrm>
            <a:off x="3574074" y="1424354"/>
            <a:ext cx="3656134" cy="3408485"/>
          </a:xfrm>
          <a:prstGeom prst="ellipse">
            <a:avLst/>
          </a:prstGeom>
          <a:noFill/>
          <a:ln w="57150">
            <a:solidFill>
              <a:srgbClr val="6861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endParaRPr lang="en-US" altLang="en-US" sz="3508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267" name="Text Box 10"/>
          <p:cNvSpPr txBox="1">
            <a:spLocks noChangeArrowheads="1"/>
          </p:cNvSpPr>
          <p:nvPr/>
        </p:nvSpPr>
        <p:spPr bwMode="auto">
          <a:xfrm>
            <a:off x="6998677" y="1503485"/>
            <a:ext cx="1866900" cy="76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198" tIns="42198" rIns="42198" bIns="42198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215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Professional focus</a:t>
            </a:r>
          </a:p>
        </p:txBody>
      </p:sp>
      <p:sp>
        <p:nvSpPr>
          <p:cNvPr id="96268" name="Text Box 11"/>
          <p:cNvSpPr txBox="1">
            <a:spLocks noChangeArrowheads="1"/>
          </p:cNvSpPr>
          <p:nvPr/>
        </p:nvSpPr>
        <p:spPr bwMode="auto">
          <a:xfrm>
            <a:off x="893885" y="4684835"/>
            <a:ext cx="1881554" cy="76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198" tIns="42198" rIns="42198" bIns="42198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215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Subject/s focus</a:t>
            </a:r>
          </a:p>
        </p:txBody>
      </p:sp>
      <p:sp>
        <p:nvSpPr>
          <p:cNvPr id="96269" name="Text Box 12"/>
          <p:cNvSpPr txBox="1">
            <a:spLocks noChangeArrowheads="1"/>
          </p:cNvSpPr>
          <p:nvPr/>
        </p:nvSpPr>
        <p:spPr bwMode="auto">
          <a:xfrm>
            <a:off x="307731" y="1513743"/>
            <a:ext cx="1733550" cy="76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198" tIns="42198" rIns="42198" bIns="42198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215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focus</a:t>
            </a:r>
          </a:p>
        </p:txBody>
      </p:sp>
      <p:sp>
        <p:nvSpPr>
          <p:cNvPr id="797709" name="Text Box 13"/>
          <p:cNvSpPr txBox="1">
            <a:spLocks noChangeArrowheads="1"/>
          </p:cNvSpPr>
          <p:nvPr/>
        </p:nvSpPr>
        <p:spPr bwMode="auto">
          <a:xfrm>
            <a:off x="6932735" y="5278315"/>
            <a:ext cx="1875692" cy="3048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none" lIns="84396" tIns="42198" rIns="84396" bIns="42198"/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77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partly relational</a:t>
            </a:r>
          </a:p>
        </p:txBody>
      </p:sp>
      <p:sp>
        <p:nvSpPr>
          <p:cNvPr id="797710" name="Text Box 14"/>
          <p:cNvSpPr txBox="1">
            <a:spLocks noChangeArrowheads="1"/>
          </p:cNvSpPr>
          <p:nvPr/>
        </p:nvSpPr>
        <p:spPr bwMode="auto">
          <a:xfrm>
            <a:off x="6945924" y="4810859"/>
            <a:ext cx="1862504" cy="306265"/>
          </a:xfrm>
          <a:prstGeom prst="rect">
            <a:avLst/>
          </a:prstGeom>
          <a:solidFill>
            <a:srgbClr val="CCCCCC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none" lIns="84396" tIns="42198" rIns="84396" bIns="42198"/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77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mostly relational</a:t>
            </a:r>
          </a:p>
        </p:txBody>
      </p:sp>
      <p:sp>
        <p:nvSpPr>
          <p:cNvPr id="797711" name="Text Box 15"/>
          <p:cNvSpPr txBox="1">
            <a:spLocks noChangeArrowheads="1"/>
          </p:cNvSpPr>
          <p:nvPr/>
        </p:nvSpPr>
        <p:spPr bwMode="auto">
          <a:xfrm>
            <a:off x="6925408" y="4341935"/>
            <a:ext cx="1883020" cy="309196"/>
          </a:xfrm>
          <a:prstGeom prst="rect">
            <a:avLst/>
          </a:prstGeom>
          <a:solidFill>
            <a:schemeClr val="bg1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none" lIns="84396" tIns="42198" rIns="84396" bIns="42198"/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77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fully relational</a:t>
            </a:r>
          </a:p>
        </p:txBody>
      </p:sp>
      <p:sp>
        <p:nvSpPr>
          <p:cNvPr id="96282" name="Line 27"/>
          <p:cNvSpPr>
            <a:spLocks noChangeShapeType="1"/>
          </p:cNvSpPr>
          <p:nvPr/>
        </p:nvSpPr>
        <p:spPr bwMode="auto">
          <a:xfrm>
            <a:off x="1182567" y="2480897"/>
            <a:ext cx="681403" cy="197826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6283" name="Line 28"/>
          <p:cNvSpPr>
            <a:spLocks noChangeShapeType="1"/>
          </p:cNvSpPr>
          <p:nvPr/>
        </p:nvSpPr>
        <p:spPr bwMode="auto">
          <a:xfrm flipH="1">
            <a:off x="7098323" y="2004647"/>
            <a:ext cx="665285" cy="266700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7727" name="Text Box 31"/>
          <p:cNvSpPr txBox="1">
            <a:spLocks noChangeArrowheads="1"/>
          </p:cNvSpPr>
          <p:nvPr/>
        </p:nvSpPr>
        <p:spPr bwMode="auto">
          <a:xfrm>
            <a:off x="3725008" y="3001584"/>
            <a:ext cx="1661746" cy="153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group meetings, restorative  conferences,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etc.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662" dirty="0">
              <a:solidFill>
                <a:srgbClr val="0000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286" name="Text Box 32"/>
          <p:cNvSpPr txBox="1">
            <a:spLocks noChangeArrowheads="1"/>
          </p:cNvSpPr>
          <p:nvPr/>
        </p:nvSpPr>
        <p:spPr bwMode="auto">
          <a:xfrm>
            <a:off x="6112361" y="6060715"/>
            <a:ext cx="27041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Adapted by Boulton and Davey from </a:t>
            </a:r>
            <a:r>
              <a:rPr lang="en-GB" altLang="en-US" sz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McCold</a:t>
            </a:r>
            <a:r>
              <a:rPr lang="en-GB" altLang="en-U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2000</a:t>
            </a:r>
          </a:p>
        </p:txBody>
      </p:sp>
      <p:sp>
        <p:nvSpPr>
          <p:cNvPr id="96289" name="Line 35"/>
          <p:cNvSpPr>
            <a:spLocks noChangeShapeType="1"/>
          </p:cNvSpPr>
          <p:nvPr/>
        </p:nvSpPr>
        <p:spPr bwMode="auto">
          <a:xfrm>
            <a:off x="1976804" y="5218235"/>
            <a:ext cx="949569" cy="244719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3974240" y="6379505"/>
            <a:ext cx="1195520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1292" dirty="0">
                <a:solidFill>
                  <a:srgbClr val="0000CC"/>
                </a:solidFill>
                <a:latin typeface="Franklin Gothic Book" pitchFamily="34" charset="0"/>
              </a:rPr>
              <a:t>© SynRJ 2015</a:t>
            </a: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2841676" y="3812871"/>
            <a:ext cx="1187826" cy="76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issue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related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counselling</a:t>
            </a:r>
          </a:p>
        </p:txBody>
      </p:sp>
      <p:sp>
        <p:nvSpPr>
          <p:cNvPr id="37" name="Text Box 26"/>
          <p:cNvSpPr txBox="1">
            <a:spLocks noChangeArrowheads="1"/>
          </p:cNvSpPr>
          <p:nvPr/>
        </p:nvSpPr>
        <p:spPr bwMode="auto">
          <a:xfrm>
            <a:off x="3978335" y="1867211"/>
            <a:ext cx="1182933" cy="76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multi agency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meetings</a:t>
            </a:r>
          </a:p>
        </p:txBody>
      </p:sp>
      <p:sp>
        <p:nvSpPr>
          <p:cNvPr id="38" name="Text Box 26"/>
          <p:cNvSpPr txBox="1">
            <a:spLocks noChangeArrowheads="1"/>
          </p:cNvSpPr>
          <p:nvPr/>
        </p:nvSpPr>
        <p:spPr bwMode="auto">
          <a:xfrm>
            <a:off x="5133922" y="3723613"/>
            <a:ext cx="1182933" cy="76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multi agency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156727" y="1648558"/>
            <a:ext cx="1964350" cy="1996466"/>
            <a:chOff x="5156727" y="1648558"/>
            <a:chExt cx="1964350" cy="1996466"/>
          </a:xfrm>
        </p:grpSpPr>
        <p:sp>
          <p:nvSpPr>
            <p:cNvPr id="39" name="Text Box 23"/>
            <p:cNvSpPr txBox="1">
              <a:spLocks noChangeArrowheads="1"/>
            </p:cNvSpPr>
            <p:nvPr/>
          </p:nvSpPr>
          <p:spPr bwMode="auto">
            <a:xfrm>
              <a:off x="5641731" y="2259456"/>
              <a:ext cx="1423467" cy="767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complying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with legal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requirements</a:t>
              </a: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6001603" y="3133474"/>
              <a:ext cx="1119474" cy="51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identifying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concerns</a:t>
              </a:r>
            </a:p>
          </p:txBody>
        </p:sp>
        <p:sp>
          <p:nvSpPr>
            <p:cNvPr id="41" name="Text Box 25"/>
            <p:cNvSpPr txBox="1">
              <a:spLocks noChangeArrowheads="1"/>
            </p:cNvSpPr>
            <p:nvPr/>
          </p:nvSpPr>
          <p:spPr bwMode="auto">
            <a:xfrm>
              <a:off x="5156727" y="1648558"/>
              <a:ext cx="1151533" cy="51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providing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resources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553732" y="4897491"/>
            <a:ext cx="1970091" cy="1159383"/>
            <a:chOff x="3553732" y="4897491"/>
            <a:chExt cx="1970091" cy="1159383"/>
          </a:xfrm>
        </p:grpSpPr>
        <p:sp>
          <p:nvSpPr>
            <p:cNvPr id="797714" name="Text Box 18"/>
            <p:cNvSpPr txBox="1">
              <a:spLocks noChangeArrowheads="1"/>
            </p:cNvSpPr>
            <p:nvPr/>
          </p:nvSpPr>
          <p:spPr bwMode="auto">
            <a:xfrm>
              <a:off x="3924364" y="5289548"/>
              <a:ext cx="1190006" cy="767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related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community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service</a:t>
              </a:r>
            </a:p>
          </p:txBody>
        </p:sp>
        <p:sp>
          <p:nvSpPr>
            <p:cNvPr id="42" name="Text Box 18"/>
            <p:cNvSpPr txBox="1">
              <a:spLocks noChangeArrowheads="1"/>
            </p:cNvSpPr>
            <p:nvPr/>
          </p:nvSpPr>
          <p:spPr bwMode="auto">
            <a:xfrm>
              <a:off x="3553732" y="4897491"/>
              <a:ext cx="1970091" cy="255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topic specific work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998228" y="1655631"/>
            <a:ext cx="2247792" cy="2102291"/>
            <a:chOff x="1998228" y="1655631"/>
            <a:chExt cx="2247792" cy="2102291"/>
          </a:xfrm>
        </p:grpSpPr>
        <p:sp>
          <p:nvSpPr>
            <p:cNvPr id="797720" name="Text Box 24"/>
            <p:cNvSpPr txBox="1">
              <a:spLocks noChangeArrowheads="1"/>
            </p:cNvSpPr>
            <p:nvPr/>
          </p:nvSpPr>
          <p:spPr bwMode="auto">
            <a:xfrm>
              <a:off x="2131890" y="2174214"/>
              <a:ext cx="1442429" cy="767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family-centered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social work</a:t>
              </a:r>
            </a:p>
          </p:txBody>
        </p:sp>
        <p:sp>
          <p:nvSpPr>
            <p:cNvPr id="43" name="Text Box 24"/>
            <p:cNvSpPr txBox="1">
              <a:spLocks noChangeArrowheads="1"/>
            </p:cNvSpPr>
            <p:nvPr/>
          </p:nvSpPr>
          <p:spPr bwMode="auto">
            <a:xfrm>
              <a:off x="2561731" y="1655631"/>
              <a:ext cx="1684289" cy="51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independent visitors</a:t>
              </a:r>
            </a:p>
          </p:txBody>
        </p:sp>
        <p:sp>
          <p:nvSpPr>
            <p:cNvPr id="44" name="Text Box 24"/>
            <p:cNvSpPr txBox="1">
              <a:spLocks noChangeArrowheads="1"/>
            </p:cNvSpPr>
            <p:nvPr/>
          </p:nvSpPr>
          <p:spPr bwMode="auto">
            <a:xfrm>
              <a:off x="1998228" y="2990596"/>
              <a:ext cx="979435" cy="767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support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groups /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workers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62591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97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97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797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797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709" grpId="0" animBg="1"/>
      <p:bldP spid="797710" grpId="0" animBg="1"/>
      <p:bldP spid="797711" grpId="0" animBg="1"/>
      <p:bldP spid="797727" grpId="0"/>
      <p:bldP spid="35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7380" y="1054261"/>
            <a:ext cx="6284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1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Unique feature of FGM/C</a:t>
            </a:r>
          </a:p>
        </p:txBody>
      </p:sp>
      <p:sp>
        <p:nvSpPr>
          <p:cNvPr id="6" name="Rectangle 5"/>
          <p:cNvSpPr/>
          <p:nvPr/>
        </p:nvSpPr>
        <p:spPr>
          <a:xfrm>
            <a:off x="807380" y="2348880"/>
            <a:ext cx="768660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Rather than being a service provider meeting to which family are invited a </a:t>
            </a:r>
            <a:r>
              <a:rPr lang="en-US" sz="3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FGC is a family gathering to which service providers are invited</a:t>
            </a:r>
            <a:endParaRPr lang="en-US" spc="1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62276" y="66477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92B5-78D4-CA49-AB16-E5CBB9871F78}" type="slidenum">
              <a:rPr lang="en-US" smtClean="0">
                <a:solidFill>
                  <a:schemeClr val="tx2">
                    <a:lumMod val="75000"/>
                  </a:schemeClr>
                </a:solidFill>
              </a:rPr>
              <a:pPr/>
              <a:t>6</a:t>
            </a:fld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74240" y="6379505"/>
            <a:ext cx="1195520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1292" dirty="0">
                <a:solidFill>
                  <a:srgbClr val="0000CC"/>
                </a:solidFill>
                <a:latin typeface="Franklin Gothic Book" pitchFamily="34" charset="0"/>
              </a:rPr>
              <a:t>© SynRJ 2015</a:t>
            </a:r>
          </a:p>
        </p:txBody>
      </p:sp>
    </p:spTree>
    <p:extLst>
      <p:ext uri="{BB962C8B-B14F-4D97-AF65-F5344CB8AC3E}">
        <p14:creationId xmlns:p14="http://schemas.microsoft.com/office/powerpoint/2010/main" val="3985491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6211" y="675907"/>
            <a:ext cx="8340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pc="1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Family Group Conference (FGC) process 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967453" y="1988840"/>
            <a:ext cx="7366456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referral</a:t>
            </a:r>
          </a:p>
          <a:p>
            <a:pPr marL="457200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preparation</a:t>
            </a:r>
          </a:p>
          <a:p>
            <a:pPr marL="457200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meeting/conference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giving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private family time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 presented and agreed </a:t>
            </a:r>
          </a:p>
          <a:p>
            <a:pPr marL="457200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implementation of the plan</a:t>
            </a:r>
          </a:p>
          <a:p>
            <a:pPr marL="457200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 of the plan.</a:t>
            </a:r>
            <a:endParaRPr lang="en-US" sz="3200" spc="150" dirty="0">
              <a:solidFill>
                <a:srgbClr val="0000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62276" y="66477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92B5-78D4-CA49-AB16-E5CBB9871F78}" type="slidenum">
              <a:rPr lang="en-US" smtClean="0">
                <a:solidFill>
                  <a:schemeClr val="tx2">
                    <a:lumMod val="75000"/>
                  </a:schemeClr>
                </a:solidFill>
              </a:rPr>
              <a:pPr/>
              <a:t>7</a:t>
            </a:fld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74240" y="6379505"/>
            <a:ext cx="1195520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1292" dirty="0">
                <a:solidFill>
                  <a:srgbClr val="0000CC"/>
                </a:solidFill>
                <a:latin typeface="Franklin Gothic Book" pitchFamily="34" charset="0"/>
              </a:rPr>
              <a:t>© SynRJ 2015</a:t>
            </a:r>
          </a:p>
        </p:txBody>
      </p:sp>
    </p:spTree>
    <p:extLst>
      <p:ext uri="{BB962C8B-B14F-4D97-AF65-F5344CB8AC3E}">
        <p14:creationId xmlns:p14="http://schemas.microsoft.com/office/powerpoint/2010/main" val="384093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517281" y="565639"/>
            <a:ext cx="8626719" cy="501162"/>
          </a:xfrm>
        </p:spPr>
        <p:txBody>
          <a:bodyPr vert="horz" wrap="square" lIns="84396" tIns="42198" rIns="84396" bIns="4219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Benefits for those attending a FGC</a:t>
            </a:r>
          </a:p>
        </p:txBody>
      </p:sp>
      <p:sp>
        <p:nvSpPr>
          <p:cNvPr id="68915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17281" y="1340768"/>
            <a:ext cx="8242788" cy="4735292"/>
          </a:xfrm>
        </p:spPr>
        <p:txBody>
          <a:bodyPr vert="horz" wrap="square" lIns="84396" tIns="42198" rIns="84396" bIns="42198" numCol="1" anchor="t" anchorCtr="0" compatLnSpc="1">
            <a:prstTxWarp prst="textNoShape">
              <a:avLst/>
            </a:prstTxWarp>
            <a:no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ensuring person subject (child, young person, vulnerable adult) will live in a safe environment and develop as an individual</a:t>
            </a:r>
          </a:p>
          <a:p>
            <a:pPr eaLnBrk="1" fontAlgn="auto" hangingPunct="1"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provides an opportunity for the family to develop solutions to their current problems</a:t>
            </a:r>
          </a:p>
          <a:p>
            <a:pPr eaLnBrk="1" fontAlgn="auto" hangingPunct="1"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drawing on families knowledge and experience to decide what will work best</a:t>
            </a:r>
          </a:p>
          <a:p>
            <a:pPr eaLnBrk="1" fontAlgn="auto" hangingPunct="1"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encourages the person subject of meeting to take part in the decisions that directly affect them.</a:t>
            </a:r>
          </a:p>
        </p:txBody>
      </p:sp>
      <p:sp>
        <p:nvSpPr>
          <p:cNvPr id="114692" name="Slide Number Placeholder 4"/>
          <p:cNvSpPr>
            <a:spLocks noGrp="1"/>
          </p:cNvSpPr>
          <p:nvPr>
            <p:ph type="sldNum" sz="quarter" idx="10"/>
          </p:nvPr>
        </p:nvSpPr>
        <p:spPr bwMode="auto">
          <a:xfrm>
            <a:off x="8223167" y="6455263"/>
            <a:ext cx="759069" cy="215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954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685817" indent="-263776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585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055103" indent="-211021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215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477145" indent="-211021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1846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1899186" indent="-211021" defTabSz="703402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321227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743269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165310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587351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6E1234E-A65D-4092-8B08-C5CCEC1FB7C6}" type="slidenum">
              <a:rPr lang="en-GB" altLang="en-US" sz="1292">
                <a:latin typeface="Franklin Gothic Medium" panose="020B06030201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GB" altLang="en-US" sz="1292" dirty="0">
              <a:latin typeface="Franklin Gothic Medium" panose="020B06030201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74240" y="6379505"/>
            <a:ext cx="1195520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1292" dirty="0">
                <a:solidFill>
                  <a:srgbClr val="0000CC"/>
                </a:solidFill>
                <a:latin typeface="Franklin Gothic Book" pitchFamily="34" charset="0"/>
              </a:rPr>
              <a:t>© SynRJ 2015</a:t>
            </a:r>
          </a:p>
        </p:txBody>
      </p:sp>
    </p:spTree>
    <p:extLst>
      <p:ext uri="{BB962C8B-B14F-4D97-AF65-F5344CB8AC3E}">
        <p14:creationId xmlns:p14="http://schemas.microsoft.com/office/powerpoint/2010/main" val="24034248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8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8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8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8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915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7453" y="1139193"/>
            <a:ext cx="51167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spc="1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FGC process:</a:t>
            </a:r>
          </a:p>
        </p:txBody>
      </p:sp>
      <p:sp>
        <p:nvSpPr>
          <p:cNvPr id="6" name="Rectangle 5"/>
          <p:cNvSpPr/>
          <p:nvPr/>
        </p:nvSpPr>
        <p:spPr>
          <a:xfrm>
            <a:off x="967453" y="1988840"/>
            <a:ext cx="7366456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referral</a:t>
            </a:r>
          </a:p>
          <a:p>
            <a:pPr marL="457200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preparation</a:t>
            </a:r>
          </a:p>
          <a:p>
            <a:pPr marL="457200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meeting/conference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giving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private family time</a:t>
            </a:r>
          </a:p>
          <a:p>
            <a:pPr marL="914400" lvl="1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 presented and agreed </a:t>
            </a:r>
          </a:p>
          <a:p>
            <a:pPr marL="457200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implementation of the plan</a:t>
            </a:r>
          </a:p>
          <a:p>
            <a:pPr marL="457200" indent="-457200">
              <a:lnSpc>
                <a:spcPts val="348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 of the plan</a:t>
            </a:r>
            <a:endParaRPr lang="en-US" sz="3200" spc="150" dirty="0">
              <a:solidFill>
                <a:srgbClr val="0000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92B5-78D4-CA49-AB16-E5CBB9871F78}" type="slidenum">
              <a:rPr lang="en-US" smtClean="0">
                <a:solidFill>
                  <a:schemeClr val="tx2">
                    <a:lumMod val="75000"/>
                  </a:schemeClr>
                </a:solidFill>
              </a:rPr>
              <a:pPr/>
              <a:t>9</a:t>
            </a:fld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74240" y="6379505"/>
            <a:ext cx="1195520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1292" dirty="0">
                <a:solidFill>
                  <a:srgbClr val="0000CC"/>
                </a:solidFill>
                <a:latin typeface="Franklin Gothic Book" pitchFamily="34" charset="0"/>
              </a:rPr>
              <a:t>© SynRJ 2015</a:t>
            </a:r>
          </a:p>
        </p:txBody>
      </p:sp>
    </p:spTree>
    <p:extLst>
      <p:ext uri="{BB962C8B-B14F-4D97-AF65-F5344CB8AC3E}">
        <p14:creationId xmlns:p14="http://schemas.microsoft.com/office/powerpoint/2010/main" val="217843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4337" y="692696"/>
            <a:ext cx="4813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1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Private Family Time</a:t>
            </a:r>
          </a:p>
        </p:txBody>
      </p:sp>
      <p:sp>
        <p:nvSpPr>
          <p:cNvPr id="6" name="Rectangle 5"/>
          <p:cNvSpPr/>
          <p:nvPr/>
        </p:nvSpPr>
        <p:spPr>
          <a:xfrm>
            <a:off x="844337" y="1556792"/>
            <a:ext cx="791027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families always given </a:t>
            </a:r>
            <a:r>
              <a:rPr lang="en-GB" sz="3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private family time</a:t>
            </a:r>
            <a:r>
              <a:rPr lang="en-GB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make a plan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professionals and facilitator leave room, though do remain in building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has unlimited time to discuss and draw up a plan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 call back any professional including the coordinator to help.</a:t>
            </a:r>
            <a:endParaRPr lang="en-US" sz="3200" spc="150" dirty="0">
              <a:solidFill>
                <a:srgbClr val="0000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62276" y="664779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92B5-78D4-CA49-AB16-E5CBB9871F78}" type="slidenum">
              <a:rPr lang="en-US" smtClean="0">
                <a:solidFill>
                  <a:schemeClr val="tx2">
                    <a:lumMod val="75000"/>
                  </a:schemeClr>
                </a:solidFill>
              </a:rPr>
              <a:pPr/>
              <a:t>10</a:t>
            </a:fld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74240" y="6379505"/>
            <a:ext cx="1195520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1292" dirty="0">
                <a:solidFill>
                  <a:srgbClr val="0000CC"/>
                </a:solidFill>
                <a:latin typeface="Franklin Gothic Book" pitchFamily="34" charset="0"/>
              </a:rPr>
              <a:t>© SynRJ 2015</a:t>
            </a:r>
          </a:p>
        </p:txBody>
      </p:sp>
    </p:spTree>
    <p:extLst>
      <p:ext uri="{BB962C8B-B14F-4D97-AF65-F5344CB8AC3E}">
        <p14:creationId xmlns:p14="http://schemas.microsoft.com/office/powerpoint/2010/main" val="404503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Practitioners feedback……..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C1DEB6-36F9-46AF-88AE-EA56B9397C4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5576" y="1628800"/>
            <a:ext cx="79208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Overly dominant, but very important family member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Safety of vulnerable person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Time taken for the process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Increased number of potential cases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Reduced workforce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Level of understanding by family members.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600" dirty="0">
              <a:solidFill>
                <a:srgbClr val="0000C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2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Result: Too problematic to run, therefore, fewer FGC’s taking 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551723"/>
      </p:ext>
    </p:extLst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5"/>
          <p:cNvSpPr>
            <a:spLocks noGrp="1" noChangeArrowheads="1"/>
          </p:cNvSpPr>
          <p:nvPr>
            <p:ph type="title"/>
          </p:nvPr>
        </p:nvSpPr>
        <p:spPr>
          <a:xfrm>
            <a:off x="419534" y="303669"/>
            <a:ext cx="7536842" cy="909223"/>
          </a:xfr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altLang="en-US" sz="2954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Typology of </a:t>
            </a:r>
            <a:r>
              <a:rPr lang="en-US" altLang="en-US" sz="2954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potential issues relating to </a:t>
            </a:r>
            <a:r>
              <a:rPr lang="en-US" altLang="en-US" sz="2954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Family Focused Relational Processes </a:t>
            </a:r>
          </a:p>
        </p:txBody>
      </p:sp>
      <p:sp>
        <p:nvSpPr>
          <p:cNvPr id="96259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954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685817" indent="-263776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585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055103" indent="-211021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215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477145" indent="-211021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1846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1899186" indent="-211021" defTabSz="703402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321227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743269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165310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587351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C695F09-21BA-430B-830E-2385093ED9FF}" type="slidenum">
              <a:rPr lang="en-GB" altLang="en-US" sz="1292">
                <a:solidFill>
                  <a:srgbClr val="68615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GB" altLang="en-US" sz="1292" dirty="0">
              <a:solidFill>
                <a:srgbClr val="68615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6260" name="Picture 2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666" y="1648558"/>
            <a:ext cx="3622431" cy="3162301"/>
          </a:xfrm>
          <a:prstGeom prst="rect">
            <a:avLst/>
          </a:prstGeom>
          <a:solidFill>
            <a:srgbClr val="8D90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Rectangle 3"/>
          <p:cNvSpPr>
            <a:spLocks noChangeArrowheads="1"/>
          </p:cNvSpPr>
          <p:nvPr/>
        </p:nvSpPr>
        <p:spPr bwMode="auto">
          <a:xfrm>
            <a:off x="611066" y="1560635"/>
            <a:ext cx="7784123" cy="491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endParaRPr lang="en-US" altLang="en-US" sz="3508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0838" name="Picture 4"/>
          <p:cNvPicPr preferRelativeResize="0"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97" y="1395047"/>
            <a:ext cx="5342792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3" name="Picture 6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796" y="2744666"/>
            <a:ext cx="1972308" cy="1906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4" name="Oval 7"/>
          <p:cNvSpPr>
            <a:spLocks noChangeAspect="1" noChangeArrowheads="1"/>
          </p:cNvSpPr>
          <p:nvPr/>
        </p:nvSpPr>
        <p:spPr bwMode="auto">
          <a:xfrm>
            <a:off x="1885951" y="1405305"/>
            <a:ext cx="3656134" cy="3408485"/>
          </a:xfrm>
          <a:prstGeom prst="ellipse">
            <a:avLst/>
          </a:prstGeom>
          <a:noFill/>
          <a:ln w="50800">
            <a:solidFill>
              <a:srgbClr val="6861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endParaRPr lang="en-US" altLang="en-US" sz="3508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265" name="Oval 8"/>
          <p:cNvSpPr>
            <a:spLocks noChangeAspect="1" noChangeArrowheads="1"/>
          </p:cNvSpPr>
          <p:nvPr/>
        </p:nvSpPr>
        <p:spPr bwMode="auto">
          <a:xfrm>
            <a:off x="2730012" y="2760785"/>
            <a:ext cx="3656134" cy="3415812"/>
          </a:xfrm>
          <a:prstGeom prst="ellipse">
            <a:avLst/>
          </a:prstGeom>
          <a:noFill/>
          <a:ln w="57150">
            <a:solidFill>
              <a:srgbClr val="6861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endParaRPr lang="en-US" altLang="en-US" sz="3508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266" name="Oval 9"/>
          <p:cNvSpPr>
            <a:spLocks noChangeAspect="1" noChangeArrowheads="1"/>
          </p:cNvSpPr>
          <p:nvPr/>
        </p:nvSpPr>
        <p:spPr bwMode="auto">
          <a:xfrm>
            <a:off x="3574074" y="1424354"/>
            <a:ext cx="3656134" cy="3408485"/>
          </a:xfrm>
          <a:prstGeom prst="ellipse">
            <a:avLst/>
          </a:prstGeom>
          <a:noFill/>
          <a:ln w="57150">
            <a:solidFill>
              <a:srgbClr val="68615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endParaRPr lang="en-US" altLang="en-US" sz="3508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267" name="Text Box 10"/>
          <p:cNvSpPr txBox="1">
            <a:spLocks noChangeArrowheads="1"/>
          </p:cNvSpPr>
          <p:nvPr/>
        </p:nvSpPr>
        <p:spPr bwMode="auto">
          <a:xfrm>
            <a:off x="6998677" y="1503485"/>
            <a:ext cx="1866900" cy="76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198" tIns="42198" rIns="42198" bIns="42198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215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Professional focus</a:t>
            </a:r>
          </a:p>
        </p:txBody>
      </p:sp>
      <p:sp>
        <p:nvSpPr>
          <p:cNvPr id="96268" name="Text Box 11"/>
          <p:cNvSpPr txBox="1">
            <a:spLocks noChangeArrowheads="1"/>
          </p:cNvSpPr>
          <p:nvPr/>
        </p:nvSpPr>
        <p:spPr bwMode="auto">
          <a:xfrm>
            <a:off x="893885" y="4684835"/>
            <a:ext cx="1881554" cy="76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198" tIns="42198" rIns="42198" bIns="42198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215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Subject/s focus</a:t>
            </a:r>
          </a:p>
        </p:txBody>
      </p:sp>
      <p:sp>
        <p:nvSpPr>
          <p:cNvPr id="96269" name="Text Box 12"/>
          <p:cNvSpPr txBox="1">
            <a:spLocks noChangeArrowheads="1"/>
          </p:cNvSpPr>
          <p:nvPr/>
        </p:nvSpPr>
        <p:spPr bwMode="auto">
          <a:xfrm>
            <a:off x="307731" y="1513743"/>
            <a:ext cx="1733550" cy="76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198" tIns="42198" rIns="42198" bIns="42198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215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focus</a:t>
            </a:r>
          </a:p>
        </p:txBody>
      </p:sp>
      <p:sp>
        <p:nvSpPr>
          <p:cNvPr id="797709" name="Text Box 13"/>
          <p:cNvSpPr txBox="1">
            <a:spLocks noChangeArrowheads="1"/>
          </p:cNvSpPr>
          <p:nvPr/>
        </p:nvSpPr>
        <p:spPr bwMode="auto">
          <a:xfrm>
            <a:off x="9901846" y="5733375"/>
            <a:ext cx="1875692" cy="30480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none" lIns="84396" tIns="42198" rIns="84396" bIns="42198"/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77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partly relational</a:t>
            </a:r>
          </a:p>
        </p:txBody>
      </p:sp>
      <p:sp>
        <p:nvSpPr>
          <p:cNvPr id="797710" name="Text Box 14"/>
          <p:cNvSpPr txBox="1">
            <a:spLocks noChangeArrowheads="1"/>
          </p:cNvSpPr>
          <p:nvPr/>
        </p:nvSpPr>
        <p:spPr bwMode="auto">
          <a:xfrm>
            <a:off x="9668566" y="5120083"/>
            <a:ext cx="1862504" cy="306265"/>
          </a:xfrm>
          <a:prstGeom prst="rect">
            <a:avLst/>
          </a:prstGeom>
          <a:solidFill>
            <a:srgbClr val="CCCCCC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none" lIns="84396" tIns="42198" rIns="84396" bIns="42198"/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77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mostly relational</a:t>
            </a:r>
          </a:p>
        </p:txBody>
      </p:sp>
      <p:sp>
        <p:nvSpPr>
          <p:cNvPr id="797711" name="Text Box 15"/>
          <p:cNvSpPr txBox="1">
            <a:spLocks noChangeArrowheads="1"/>
          </p:cNvSpPr>
          <p:nvPr/>
        </p:nvSpPr>
        <p:spPr bwMode="auto">
          <a:xfrm>
            <a:off x="9670074" y="4351460"/>
            <a:ext cx="1883020" cy="309196"/>
          </a:xfrm>
          <a:prstGeom prst="rect">
            <a:avLst/>
          </a:prstGeom>
          <a:solidFill>
            <a:schemeClr val="bg1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none" lIns="84396" tIns="42198" rIns="84396" bIns="42198"/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77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fully relational</a:t>
            </a:r>
          </a:p>
        </p:txBody>
      </p:sp>
      <p:sp>
        <p:nvSpPr>
          <p:cNvPr id="96282" name="Line 27"/>
          <p:cNvSpPr>
            <a:spLocks noChangeShapeType="1"/>
          </p:cNvSpPr>
          <p:nvPr/>
        </p:nvSpPr>
        <p:spPr bwMode="auto">
          <a:xfrm>
            <a:off x="1182567" y="2480897"/>
            <a:ext cx="681403" cy="197826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6283" name="Line 28"/>
          <p:cNvSpPr>
            <a:spLocks noChangeShapeType="1"/>
          </p:cNvSpPr>
          <p:nvPr/>
        </p:nvSpPr>
        <p:spPr bwMode="auto">
          <a:xfrm flipH="1">
            <a:off x="7012453" y="2022047"/>
            <a:ext cx="665285" cy="266700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7727" name="Text Box 31"/>
          <p:cNvSpPr txBox="1">
            <a:spLocks noChangeArrowheads="1"/>
          </p:cNvSpPr>
          <p:nvPr/>
        </p:nvSpPr>
        <p:spPr bwMode="auto">
          <a:xfrm>
            <a:off x="3725008" y="3001584"/>
            <a:ext cx="1661746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6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60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6286" name="Text Box 32"/>
          <p:cNvSpPr txBox="1">
            <a:spLocks noChangeArrowheads="1"/>
          </p:cNvSpPr>
          <p:nvPr/>
        </p:nvSpPr>
        <p:spPr bwMode="auto">
          <a:xfrm>
            <a:off x="6112361" y="6060715"/>
            <a:ext cx="27041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Adapted by Boulton and Davey from </a:t>
            </a:r>
            <a:r>
              <a:rPr lang="en-GB" altLang="en-US" sz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McCold</a:t>
            </a:r>
            <a:r>
              <a:rPr lang="en-GB" altLang="en-U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2000</a:t>
            </a:r>
          </a:p>
        </p:txBody>
      </p:sp>
      <p:sp>
        <p:nvSpPr>
          <p:cNvPr id="96289" name="Line 35"/>
          <p:cNvSpPr>
            <a:spLocks noChangeShapeType="1"/>
          </p:cNvSpPr>
          <p:nvPr/>
        </p:nvSpPr>
        <p:spPr bwMode="auto">
          <a:xfrm>
            <a:off x="1976804" y="5218235"/>
            <a:ext cx="949569" cy="244719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3978760" y="6379505"/>
            <a:ext cx="1186479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1292" dirty="0">
                <a:solidFill>
                  <a:srgbClr val="0000CC"/>
                </a:solidFill>
                <a:latin typeface="Franklin Gothic Book" pitchFamily="34" charset="0"/>
              </a:rPr>
              <a:t>© SynRJ 2017</a:t>
            </a: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2478244" y="3892420"/>
            <a:ext cx="1645873" cy="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Different agenda</a:t>
            </a:r>
          </a:p>
        </p:txBody>
      </p:sp>
      <p:sp>
        <p:nvSpPr>
          <p:cNvPr id="37" name="Text Box 26"/>
          <p:cNvSpPr txBox="1">
            <a:spLocks noChangeArrowheads="1"/>
          </p:cNvSpPr>
          <p:nvPr/>
        </p:nvSpPr>
        <p:spPr bwMode="auto">
          <a:xfrm>
            <a:off x="3933675" y="2048144"/>
            <a:ext cx="1157745" cy="254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Mistrust</a:t>
            </a:r>
          </a:p>
        </p:txBody>
      </p:sp>
      <p:sp>
        <p:nvSpPr>
          <p:cNvPr id="38" name="Text Box 26"/>
          <p:cNvSpPr txBox="1">
            <a:spLocks noChangeArrowheads="1"/>
          </p:cNvSpPr>
          <p:nvPr/>
        </p:nvSpPr>
        <p:spPr bwMode="auto">
          <a:xfrm>
            <a:off x="5029709" y="4294713"/>
            <a:ext cx="1272592" cy="25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Frustrations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356609" y="1808167"/>
            <a:ext cx="1834847" cy="1789517"/>
            <a:chOff x="5356609" y="1808167"/>
            <a:chExt cx="1834847" cy="1789517"/>
          </a:xfrm>
        </p:grpSpPr>
        <p:sp>
          <p:nvSpPr>
            <p:cNvPr id="39" name="Text Box 23"/>
            <p:cNvSpPr txBox="1">
              <a:spLocks noChangeArrowheads="1"/>
            </p:cNvSpPr>
            <p:nvPr/>
          </p:nvSpPr>
          <p:spPr bwMode="auto">
            <a:xfrm>
              <a:off x="5997297" y="2830358"/>
              <a:ext cx="1194159" cy="767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Issues ‘lost’ in the process</a:t>
              </a: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5356609" y="1808167"/>
              <a:ext cx="1414749" cy="767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‘Bottom lines’ not appreciated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39173" y="4897491"/>
            <a:ext cx="2999218" cy="1120194"/>
            <a:chOff x="3039173" y="4897491"/>
            <a:chExt cx="2999218" cy="1120194"/>
          </a:xfrm>
        </p:grpSpPr>
        <p:sp>
          <p:nvSpPr>
            <p:cNvPr id="797714" name="Text Box 18"/>
            <p:cNvSpPr txBox="1">
              <a:spLocks noChangeArrowheads="1"/>
            </p:cNvSpPr>
            <p:nvPr/>
          </p:nvSpPr>
          <p:spPr bwMode="auto">
            <a:xfrm>
              <a:off x="3617106" y="5506135"/>
              <a:ext cx="1843351" cy="51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‘Other’ issues introduced</a:t>
              </a:r>
            </a:p>
          </p:txBody>
        </p:sp>
        <p:sp>
          <p:nvSpPr>
            <p:cNvPr id="42" name="Text Box 18"/>
            <p:cNvSpPr txBox="1">
              <a:spLocks noChangeArrowheads="1"/>
            </p:cNvSpPr>
            <p:nvPr/>
          </p:nvSpPr>
          <p:spPr bwMode="auto">
            <a:xfrm>
              <a:off x="3039173" y="4897491"/>
              <a:ext cx="2999218" cy="255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Subject focus lost or diluted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036885" y="1978807"/>
            <a:ext cx="1739319" cy="1819572"/>
            <a:chOff x="2036885" y="1978807"/>
            <a:chExt cx="1739319" cy="1819572"/>
          </a:xfrm>
        </p:grpSpPr>
        <p:sp>
          <p:nvSpPr>
            <p:cNvPr id="43" name="Text Box 24"/>
            <p:cNvSpPr txBox="1">
              <a:spLocks noChangeArrowheads="1"/>
            </p:cNvSpPr>
            <p:nvPr/>
          </p:nvSpPr>
          <p:spPr bwMode="auto">
            <a:xfrm>
              <a:off x="2091915" y="1978807"/>
              <a:ext cx="1684289" cy="51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Dominant family member</a:t>
              </a:r>
            </a:p>
          </p:txBody>
        </p:sp>
        <p:sp>
          <p:nvSpPr>
            <p:cNvPr id="44" name="Text Box 24"/>
            <p:cNvSpPr txBox="1">
              <a:spLocks noChangeArrowheads="1"/>
            </p:cNvSpPr>
            <p:nvPr/>
          </p:nvSpPr>
          <p:spPr bwMode="auto">
            <a:xfrm>
              <a:off x="2036885" y="2775278"/>
              <a:ext cx="1217735" cy="1023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8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4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533EA9"/>
                </a:buClr>
                <a:buSzPct val="70000"/>
                <a:buFont typeface="Wingdings" panose="05000000000000000000" pitchFamily="2" charset="2"/>
                <a:buChar char="§"/>
                <a:defRPr sz="2000"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533EA9"/>
                </a:buClr>
                <a:buSzPct val="60000"/>
                <a:buFont typeface="Wingdings" panose="05000000000000000000" pitchFamily="2" charset="2"/>
                <a:buChar char="§"/>
                <a:defRPr>
                  <a:solidFill>
                    <a:schemeClr val="tx2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62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Weak ‘vulnerable person’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62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45" name="Text Box 26"/>
          <p:cNvSpPr txBox="1">
            <a:spLocks noChangeArrowheads="1"/>
          </p:cNvSpPr>
          <p:nvPr/>
        </p:nvSpPr>
        <p:spPr bwMode="auto">
          <a:xfrm>
            <a:off x="3872753" y="2366682"/>
            <a:ext cx="1206463" cy="25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Avoidance</a:t>
            </a:r>
          </a:p>
        </p:txBody>
      </p:sp>
      <p:sp>
        <p:nvSpPr>
          <p:cNvPr id="46" name="Text Box 26"/>
          <p:cNvSpPr txBox="1">
            <a:spLocks noChangeArrowheads="1"/>
          </p:cNvSpPr>
          <p:nvPr/>
        </p:nvSpPr>
        <p:spPr bwMode="auto">
          <a:xfrm>
            <a:off x="3065408" y="4443901"/>
            <a:ext cx="1206463" cy="255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62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Avoidance</a:t>
            </a:r>
          </a:p>
        </p:txBody>
      </p:sp>
    </p:spTree>
    <p:extLst>
      <p:ext uri="{BB962C8B-B14F-4D97-AF65-F5344CB8AC3E}">
        <p14:creationId xmlns:p14="http://schemas.microsoft.com/office/powerpoint/2010/main" val="30251087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97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97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797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797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709" grpId="0" animBg="1"/>
      <p:bldP spid="797710" grpId="0" animBg="1"/>
      <p:bldP spid="797711" grpId="0" animBg="1"/>
      <p:bldP spid="797727" grpId="0"/>
      <p:bldP spid="35" grpId="0"/>
      <p:bldP spid="37" grpId="0"/>
      <p:bldP spid="38" grpId="0"/>
      <p:bldP spid="45" grpId="0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954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685817" indent="-263776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585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055103" indent="-211021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215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477145" indent="-211021" defTabSz="703402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1846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1899186" indent="-211021" defTabSz="703402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321227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743269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165310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587351" indent="-211021" defTabSz="703402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F90A4B-2EEC-45BE-8B06-0C41BAA71A66}" type="slidenum">
              <a:rPr lang="en-GB" altLang="en-US"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GB" altLang="en-US" sz="1292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3507" name="Rectangle 3"/>
          <p:cNvSpPr>
            <a:spLocks noChangeArrowheads="1"/>
          </p:cNvSpPr>
          <p:nvPr/>
        </p:nvSpPr>
        <p:spPr bwMode="auto">
          <a:xfrm>
            <a:off x="2423676" y="1764900"/>
            <a:ext cx="4188069" cy="629742"/>
          </a:xfrm>
          <a:prstGeom prst="rect">
            <a:avLst/>
          </a:prstGeom>
          <a:solidFill>
            <a:srgbClr val="0000CC"/>
          </a:solidFill>
          <a:ln w="28575">
            <a:solidFill>
              <a:srgbClr val="0000CC"/>
            </a:solidFill>
            <a:miter lim="800000"/>
            <a:headEnd/>
            <a:tailEnd/>
          </a:ln>
          <a:extLst/>
        </p:spPr>
        <p:txBody>
          <a:bodyPr lIns="88979" tIns="44491" rIns="88979" bIns="44491">
            <a:spAutoFit/>
          </a:bodyPr>
          <a:lstStyle>
            <a:lvl1pPr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754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GIVING BY</a:t>
            </a:r>
          </a:p>
          <a:p>
            <a:pPr algn="ctr"/>
            <a:r>
              <a:rPr lang="en-GB" altLang="en-US" sz="1754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REFERRER &amp; PROFESSIONALS</a:t>
            </a:r>
          </a:p>
        </p:txBody>
      </p:sp>
      <p:sp>
        <p:nvSpPr>
          <p:cNvPr id="533508" name="Text Box 4"/>
          <p:cNvSpPr txBox="1">
            <a:spLocks noChangeArrowheads="1"/>
          </p:cNvSpPr>
          <p:nvPr/>
        </p:nvSpPr>
        <p:spPr bwMode="auto">
          <a:xfrm>
            <a:off x="2416220" y="2471619"/>
            <a:ext cx="4188069" cy="686059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CC"/>
            </a:solidFill>
            <a:miter lim="800000"/>
            <a:headEnd/>
            <a:tailEnd/>
          </a:ln>
          <a:extLst/>
        </p:spPr>
        <p:txBody>
          <a:bodyPr lIns="88365" tIns="44183" rIns="88365" bIns="44183">
            <a:spAutoFit/>
          </a:bodyPr>
          <a:lstStyle>
            <a:lvl1pPr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defTabSz="957263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939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FACILITATED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939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PRIVATE FAMILY TIME</a:t>
            </a:r>
          </a:p>
        </p:txBody>
      </p:sp>
      <p:sp>
        <p:nvSpPr>
          <p:cNvPr id="533509" name="Text Box 5"/>
          <p:cNvSpPr txBox="1">
            <a:spLocks noChangeArrowheads="1"/>
          </p:cNvSpPr>
          <p:nvPr/>
        </p:nvSpPr>
        <p:spPr bwMode="auto">
          <a:xfrm>
            <a:off x="2408774" y="3231162"/>
            <a:ext cx="4188069" cy="387644"/>
          </a:xfrm>
          <a:prstGeom prst="rect">
            <a:avLst/>
          </a:prstGeom>
          <a:solidFill>
            <a:srgbClr val="0000CC"/>
          </a:solidFill>
          <a:ln w="28575">
            <a:solidFill>
              <a:srgbClr val="0000CC"/>
            </a:solidFill>
            <a:miter lim="800000"/>
            <a:headEnd/>
            <a:tailEnd/>
          </a:ln>
          <a:extLst/>
        </p:spPr>
        <p:txBody>
          <a:bodyPr lIns="88365" tIns="44183" rIns="88365" bIns="44183">
            <a:spAutoFit/>
          </a:bodyPr>
          <a:lstStyle>
            <a:lvl1pPr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defTabSz="957263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939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PRESENTATION of FAMILY PLAN</a:t>
            </a:r>
            <a:endParaRPr lang="en-GB" altLang="en-US" sz="12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3523" name="Rectangle 19"/>
          <p:cNvSpPr>
            <a:spLocks noChangeArrowheads="1"/>
          </p:cNvSpPr>
          <p:nvPr/>
        </p:nvSpPr>
        <p:spPr bwMode="auto">
          <a:xfrm>
            <a:off x="2423876" y="1002365"/>
            <a:ext cx="4188069" cy="686681"/>
          </a:xfrm>
          <a:prstGeom prst="rect">
            <a:avLst/>
          </a:prstGeom>
          <a:solidFill>
            <a:srgbClr val="0000CC"/>
          </a:solidFill>
          <a:ln w="28575">
            <a:solidFill>
              <a:srgbClr val="0000CC"/>
            </a:solidFill>
            <a:miter lim="800000"/>
            <a:headEnd/>
            <a:tailEnd/>
          </a:ln>
          <a:extLst/>
        </p:spPr>
        <p:txBody>
          <a:bodyPr lIns="88979" tIns="44491" rIns="88979" bIns="44491">
            <a:spAutoFit/>
          </a:bodyPr>
          <a:lstStyle>
            <a:lvl1pPr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939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WELCOME, INTRODUCTIONS, FOCUS and ‘BOTTOM LINES’</a:t>
            </a:r>
          </a:p>
        </p:txBody>
      </p:sp>
      <p:sp>
        <p:nvSpPr>
          <p:cNvPr id="102436" name="Text Box 30"/>
          <p:cNvSpPr txBox="1">
            <a:spLocks noChangeArrowheads="1"/>
          </p:cNvSpPr>
          <p:nvPr/>
        </p:nvSpPr>
        <p:spPr bwMode="auto">
          <a:xfrm>
            <a:off x="2397317" y="5078060"/>
            <a:ext cx="4208585" cy="387644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CC"/>
            </a:solidFill>
            <a:miter lim="800000"/>
            <a:headEnd/>
            <a:tailEnd/>
          </a:ln>
          <a:extLst/>
        </p:spPr>
        <p:txBody>
          <a:bodyPr lIns="88365" tIns="44183" rIns="88365" bIns="44183">
            <a:spAutoFit/>
          </a:bodyPr>
          <a:lstStyle>
            <a:lvl1pPr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defTabSz="957263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939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FINAL INVITATION TO SPEAK</a:t>
            </a:r>
          </a:p>
        </p:txBody>
      </p:sp>
      <p:sp>
        <p:nvSpPr>
          <p:cNvPr id="102438" name="Text Box 32"/>
          <p:cNvSpPr txBox="1">
            <a:spLocks noChangeArrowheads="1"/>
          </p:cNvSpPr>
          <p:nvPr/>
        </p:nvSpPr>
        <p:spPr bwMode="auto">
          <a:xfrm>
            <a:off x="2369061" y="6001361"/>
            <a:ext cx="4223487" cy="387644"/>
          </a:xfrm>
          <a:prstGeom prst="rect">
            <a:avLst/>
          </a:prstGeom>
          <a:solidFill>
            <a:srgbClr val="0000CC"/>
          </a:solidFill>
          <a:ln w="28575">
            <a:solidFill>
              <a:srgbClr val="0000CC"/>
            </a:solidFill>
            <a:miter lim="800000"/>
            <a:headEnd/>
            <a:tailEnd/>
          </a:ln>
          <a:extLst/>
        </p:spPr>
        <p:txBody>
          <a:bodyPr wrap="square" lIns="88365" tIns="44183" rIns="88365" bIns="44183">
            <a:spAutoFit/>
          </a:bodyPr>
          <a:lstStyle>
            <a:lvl1pPr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defTabSz="957263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939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REFRESHMENT PHASE</a:t>
            </a:r>
          </a:p>
        </p:txBody>
      </p:sp>
      <p:sp>
        <p:nvSpPr>
          <p:cNvPr id="102416" name="Rectangle 38"/>
          <p:cNvSpPr>
            <a:spLocks noChangeArrowheads="1"/>
          </p:cNvSpPr>
          <p:nvPr/>
        </p:nvSpPr>
        <p:spPr bwMode="auto">
          <a:xfrm>
            <a:off x="359752" y="154956"/>
            <a:ext cx="8424496" cy="44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979" tIns="44491" rIns="88979" bIns="44491">
            <a:spAutoFit/>
          </a:bodyPr>
          <a:lstStyle>
            <a:lvl1pPr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r>
              <a:rPr lang="en-GB" altLang="en-US" sz="2308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Structured FAMILY GROUP MEETING FRAMEWORK</a:t>
            </a:r>
          </a:p>
        </p:txBody>
      </p:sp>
      <p:sp>
        <p:nvSpPr>
          <p:cNvPr id="533543" name="Rectangle 39"/>
          <p:cNvSpPr>
            <a:spLocks noChangeArrowheads="1"/>
          </p:cNvSpPr>
          <p:nvPr/>
        </p:nvSpPr>
        <p:spPr bwMode="auto">
          <a:xfrm>
            <a:off x="2427400" y="535721"/>
            <a:ext cx="4188069" cy="388266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CC"/>
            </a:solidFill>
            <a:miter lim="800000"/>
            <a:headEnd/>
            <a:tailEnd/>
          </a:ln>
          <a:extLst/>
        </p:spPr>
        <p:txBody>
          <a:bodyPr lIns="88979" tIns="44491" rIns="88979" bIns="44491">
            <a:spAutoFit/>
          </a:bodyPr>
          <a:lstStyle>
            <a:lvl1pPr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 defTabSz="798513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defTabSz="798513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939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REFERRAL and PREPARATION</a:t>
            </a:r>
          </a:p>
        </p:txBody>
      </p:sp>
      <p:sp>
        <p:nvSpPr>
          <p:cNvPr id="102418" name="Rectangle 46"/>
          <p:cNvSpPr>
            <a:spLocks noChangeArrowheads="1"/>
          </p:cNvSpPr>
          <p:nvPr/>
        </p:nvSpPr>
        <p:spPr bwMode="auto">
          <a:xfrm>
            <a:off x="1743491" y="1258016"/>
            <a:ext cx="665285" cy="26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846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102419" name="Rectangle 47"/>
          <p:cNvSpPr>
            <a:spLocks noChangeArrowheads="1"/>
          </p:cNvSpPr>
          <p:nvPr/>
        </p:nvSpPr>
        <p:spPr bwMode="auto">
          <a:xfrm>
            <a:off x="1732032" y="1947153"/>
            <a:ext cx="665285" cy="26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846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102420" name="Rectangle 48"/>
          <p:cNvSpPr>
            <a:spLocks noChangeArrowheads="1"/>
          </p:cNvSpPr>
          <p:nvPr/>
        </p:nvSpPr>
        <p:spPr bwMode="auto">
          <a:xfrm>
            <a:off x="1720847" y="2694683"/>
            <a:ext cx="665285" cy="26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846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sp>
        <p:nvSpPr>
          <p:cNvPr id="102421" name="Rectangle 49"/>
          <p:cNvSpPr>
            <a:spLocks noChangeArrowheads="1"/>
          </p:cNvSpPr>
          <p:nvPr/>
        </p:nvSpPr>
        <p:spPr bwMode="auto">
          <a:xfrm>
            <a:off x="1720847" y="3249425"/>
            <a:ext cx="665285" cy="26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846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</a:p>
        </p:txBody>
      </p:sp>
      <p:sp>
        <p:nvSpPr>
          <p:cNvPr id="102422" name="Rectangle 50"/>
          <p:cNvSpPr>
            <a:spLocks noChangeArrowheads="1"/>
          </p:cNvSpPr>
          <p:nvPr/>
        </p:nvSpPr>
        <p:spPr bwMode="auto">
          <a:xfrm>
            <a:off x="1732031" y="3750251"/>
            <a:ext cx="665285" cy="26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846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</a:p>
        </p:txBody>
      </p:sp>
      <p:sp>
        <p:nvSpPr>
          <p:cNvPr id="102423" name="Rectangle 51"/>
          <p:cNvSpPr>
            <a:spLocks noChangeArrowheads="1"/>
          </p:cNvSpPr>
          <p:nvPr/>
        </p:nvSpPr>
        <p:spPr bwMode="auto">
          <a:xfrm>
            <a:off x="1723541" y="4224836"/>
            <a:ext cx="665285" cy="26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846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</a:p>
        </p:txBody>
      </p:sp>
      <p:sp>
        <p:nvSpPr>
          <p:cNvPr id="102424" name="Rectangle 52"/>
          <p:cNvSpPr>
            <a:spLocks noChangeArrowheads="1"/>
          </p:cNvSpPr>
          <p:nvPr/>
        </p:nvSpPr>
        <p:spPr bwMode="auto">
          <a:xfrm>
            <a:off x="1723506" y="4703475"/>
            <a:ext cx="665285" cy="26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846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</a:p>
        </p:txBody>
      </p:sp>
      <p:sp>
        <p:nvSpPr>
          <p:cNvPr id="102425" name="Rectangle 53"/>
          <p:cNvSpPr>
            <a:spLocks noChangeArrowheads="1"/>
          </p:cNvSpPr>
          <p:nvPr/>
        </p:nvSpPr>
        <p:spPr bwMode="auto">
          <a:xfrm>
            <a:off x="1732030" y="5102534"/>
            <a:ext cx="665285" cy="26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846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</a:p>
        </p:txBody>
      </p:sp>
      <p:sp>
        <p:nvSpPr>
          <p:cNvPr id="102428" name="Rectangle 68"/>
          <p:cNvSpPr>
            <a:spLocks noChangeArrowheads="1"/>
          </p:cNvSpPr>
          <p:nvPr/>
        </p:nvSpPr>
        <p:spPr bwMode="auto">
          <a:xfrm>
            <a:off x="1541477" y="940587"/>
            <a:ext cx="827584" cy="3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477" b="1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 T E P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74240" y="6379505"/>
            <a:ext cx="1195520" cy="2911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1292" dirty="0">
                <a:solidFill>
                  <a:srgbClr val="0000CC"/>
                </a:solidFill>
                <a:latin typeface="Franklin Gothic Book" pitchFamily="34" charset="0"/>
              </a:rPr>
              <a:t>© SynRJ 2015</a:t>
            </a:r>
          </a:p>
        </p:txBody>
      </p:sp>
      <p:sp>
        <p:nvSpPr>
          <p:cNvPr id="54" name="Text Box 5"/>
          <p:cNvSpPr txBox="1">
            <a:spLocks noChangeArrowheads="1"/>
          </p:cNvSpPr>
          <p:nvPr/>
        </p:nvSpPr>
        <p:spPr bwMode="auto">
          <a:xfrm>
            <a:off x="2408774" y="3692290"/>
            <a:ext cx="4188069" cy="387644"/>
          </a:xfrm>
          <a:prstGeom prst="rect">
            <a:avLst/>
          </a:prstGeom>
          <a:solidFill>
            <a:srgbClr val="0000CC"/>
          </a:solidFill>
          <a:ln w="28575">
            <a:solidFill>
              <a:srgbClr val="0000CC"/>
            </a:solidFill>
            <a:miter lim="800000"/>
            <a:headEnd/>
            <a:tailEnd/>
          </a:ln>
          <a:extLst/>
        </p:spPr>
        <p:txBody>
          <a:bodyPr lIns="88365" tIns="44183" rIns="88365" bIns="44183">
            <a:spAutoFit/>
          </a:bodyPr>
          <a:lstStyle>
            <a:lvl1pPr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defTabSz="957263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939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AGREEMENT of FAMILY PLAN</a:t>
            </a:r>
            <a:endParaRPr lang="en-GB" altLang="en-US" sz="12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6" name="Text Box 5"/>
          <p:cNvSpPr txBox="1">
            <a:spLocks noChangeArrowheads="1"/>
          </p:cNvSpPr>
          <p:nvPr/>
        </p:nvSpPr>
        <p:spPr bwMode="auto">
          <a:xfrm>
            <a:off x="2416220" y="4149731"/>
            <a:ext cx="4188069" cy="387644"/>
          </a:xfrm>
          <a:prstGeom prst="rect">
            <a:avLst/>
          </a:prstGeom>
          <a:solidFill>
            <a:srgbClr val="0000CC"/>
          </a:solidFill>
          <a:ln w="28575">
            <a:solidFill>
              <a:srgbClr val="0000CC"/>
            </a:solidFill>
            <a:miter lim="800000"/>
            <a:headEnd/>
            <a:tailEnd/>
          </a:ln>
          <a:extLst/>
        </p:spPr>
        <p:txBody>
          <a:bodyPr lIns="88365" tIns="44183" rIns="88365" bIns="44183">
            <a:spAutoFit/>
          </a:bodyPr>
          <a:lstStyle>
            <a:lvl1pPr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defTabSz="957263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939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 </a:t>
            </a:r>
            <a:r>
              <a:rPr lang="en-GB" altLang="en-US" sz="1939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FAMILY PLAN</a:t>
            </a:r>
            <a:endParaRPr lang="en-GB" altLang="en-US" sz="12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8" name="Rectangle 53"/>
          <p:cNvSpPr>
            <a:spLocks noChangeArrowheads="1"/>
          </p:cNvSpPr>
          <p:nvPr/>
        </p:nvSpPr>
        <p:spPr bwMode="auto">
          <a:xfrm>
            <a:off x="1703776" y="6024908"/>
            <a:ext cx="665285" cy="26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846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</a:p>
        </p:txBody>
      </p:sp>
      <p:sp>
        <p:nvSpPr>
          <p:cNvPr id="59" name="Text Box 30"/>
          <p:cNvSpPr txBox="1">
            <a:spLocks noChangeArrowheads="1"/>
          </p:cNvSpPr>
          <p:nvPr/>
        </p:nvSpPr>
        <p:spPr bwMode="auto">
          <a:xfrm>
            <a:off x="2388258" y="4616865"/>
            <a:ext cx="4208585" cy="388327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CC"/>
            </a:solidFill>
            <a:miter lim="800000"/>
            <a:headEnd/>
            <a:tailEnd/>
          </a:ln>
          <a:extLst/>
        </p:spPr>
        <p:txBody>
          <a:bodyPr lIns="88365" tIns="44183" rIns="88365" bIns="44183">
            <a:spAutoFit/>
          </a:bodyPr>
          <a:lstStyle>
            <a:lvl1pPr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defTabSz="957263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939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EXPRESS POSITIVE OUTCOME</a:t>
            </a:r>
          </a:p>
        </p:txBody>
      </p:sp>
      <p:sp>
        <p:nvSpPr>
          <p:cNvPr id="60" name="Text Box 30"/>
          <p:cNvSpPr txBox="1">
            <a:spLocks noChangeArrowheads="1"/>
          </p:cNvSpPr>
          <p:nvPr/>
        </p:nvSpPr>
        <p:spPr bwMode="auto">
          <a:xfrm>
            <a:off x="2387036" y="5556906"/>
            <a:ext cx="4208585" cy="388327"/>
          </a:xfrm>
          <a:prstGeom prst="rect">
            <a:avLst/>
          </a:prstGeom>
          <a:solidFill>
            <a:srgbClr val="0000CC"/>
          </a:solidFill>
          <a:ln w="28575">
            <a:solidFill>
              <a:srgbClr val="0000CC"/>
            </a:solidFill>
            <a:miter lim="800000"/>
            <a:headEnd/>
            <a:tailEnd/>
          </a:ln>
          <a:extLst/>
        </p:spPr>
        <p:txBody>
          <a:bodyPr lIns="88365" tIns="44183" rIns="88365" bIns="44183">
            <a:spAutoFit/>
          </a:bodyPr>
          <a:lstStyle>
            <a:lvl1pPr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 defTabSz="957263">
              <a:spcBef>
                <a:spcPct val="20000"/>
              </a:spcBef>
              <a:buClr>
                <a:srgbClr val="533EA9"/>
              </a:buClr>
              <a:buSzPct val="70000"/>
              <a:buFont typeface="Wingdings" panose="05000000000000000000" pitchFamily="2" charset="2"/>
              <a:buChar char="§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 defTabSz="957263">
              <a:spcBef>
                <a:spcPct val="20000"/>
              </a:spcBef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3EA9"/>
              </a:buClr>
              <a:buSzPct val="60000"/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939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CLOSING the MEETING</a:t>
            </a:r>
          </a:p>
        </p:txBody>
      </p:sp>
      <p:sp>
        <p:nvSpPr>
          <p:cNvPr id="61" name="Rectangle 53"/>
          <p:cNvSpPr>
            <a:spLocks noChangeArrowheads="1"/>
          </p:cNvSpPr>
          <p:nvPr/>
        </p:nvSpPr>
        <p:spPr bwMode="auto">
          <a:xfrm>
            <a:off x="1732030" y="5606572"/>
            <a:ext cx="665285" cy="26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1pPr>
            <a:lvl2pPr marL="742950" indent="-28575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2pPr>
            <a:lvl3pPr marL="11430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3pPr>
            <a:lvl4pPr marL="16002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4pPr>
            <a:lvl5pPr marL="2057400" indent="-228600"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bg2"/>
                </a:solidFill>
                <a:latin typeface="Arial Rounded MT Bold" panose="020F0704030504030204" pitchFamily="34" charset="0"/>
              </a:defRPr>
            </a:lvl9pPr>
          </a:lstStyle>
          <a:p>
            <a:pPr algn="ctr"/>
            <a:r>
              <a:rPr lang="en-GB" altLang="en-US" sz="1846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9691139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33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3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3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3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0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507" grpId="0" animBg="1"/>
      <p:bldP spid="533508" grpId="0" animBg="1"/>
      <p:bldP spid="533509" grpId="0" animBg="1"/>
      <p:bldP spid="533523" grpId="0" animBg="1"/>
      <p:bldP spid="102436" grpId="1" animBg="1"/>
      <p:bldP spid="102438" grpId="1" animBg="1"/>
      <p:bldP spid="54" grpId="0" animBg="1"/>
      <p:bldP spid="56" grpId="0" animBg="1"/>
      <p:bldP spid="59" grpId="1" animBg="1"/>
      <p:bldP spid="6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41122"/>
            <a:ext cx="8686800" cy="1187678"/>
          </a:xfrm>
        </p:spPr>
        <p:txBody>
          <a:bodyPr/>
          <a:lstStyle/>
          <a:p>
            <a:r>
              <a:rPr lang="en-GB" dirty="0"/>
              <a:t>Issues from </a:t>
            </a:r>
            <a:r>
              <a:rPr lang="en-GB" sz="3200" i="1" dirty="0"/>
              <a:t>‘Examining the Use and Impact of Family Group Conferencing’</a:t>
            </a:r>
            <a:r>
              <a:rPr lang="en-GB" dirty="0"/>
              <a:t> ...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C1DEB6-36F9-46AF-88AE-EA56B9397C46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©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2017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7760" y="1723582"/>
            <a:ext cx="792088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issues around vulnerability of weaker family members, especially private family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concerns over dysfunctional family dynamics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particular individuals excluded from a meeting because of their potential for aggression or dominance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00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situations involving domestic violence or sexual abuse - need particular care</a:t>
            </a:r>
          </a:p>
          <a:p>
            <a:endParaRPr lang="en-GB"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2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what extend might a more structured and facilitated process address these concerns?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680007"/>
      </p:ext>
    </p:extLst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431540" y="2348880"/>
            <a:ext cx="828092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1"/>
          <a:lstStyle/>
          <a:p>
            <a:pPr algn="ctr"/>
            <a:r>
              <a:rPr lang="en-GB" sz="2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John Boulton and Les Davey</a:t>
            </a:r>
          </a:p>
          <a:p>
            <a:pPr algn="ctr"/>
            <a:r>
              <a:rPr lang="en-GB" sz="28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SynRJ Directors</a:t>
            </a:r>
          </a:p>
          <a:p>
            <a:pPr algn="ctr"/>
            <a:endParaRPr lang="en-GB" sz="28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johnboulton@synrj.uk</a:t>
            </a:r>
            <a:r>
              <a:rPr lang="en-GB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- </a:t>
            </a:r>
            <a:r>
              <a:rPr lang="en-GB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lesdavey@synrj.uk</a:t>
            </a:r>
            <a:r>
              <a:rPr lang="en-GB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/>
            <a:r>
              <a:rPr lang="en-GB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/>
            <a:r>
              <a:rPr lang="en-GB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General Enquiries: </a:t>
            </a:r>
            <a:r>
              <a:rPr lang="en-GB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office@synrj.uk</a:t>
            </a:r>
            <a:r>
              <a:rPr lang="en-GB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AU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68" y="260648"/>
            <a:ext cx="2376264" cy="13365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098648"/>
            <a:ext cx="805622" cy="5025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85078" y="1258600"/>
            <a:ext cx="16027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www.synrj.uk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96711279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rek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25656</TotalTime>
  <Words>707</Words>
  <Application>Microsoft Office PowerPoint</Application>
  <PresentationFormat>On-screen Show (4:3)</PresentationFormat>
  <Paragraphs>187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Arial</vt:lpstr>
      <vt:lpstr>Arial Rounded MT Bold</vt:lpstr>
      <vt:lpstr>Franklin Gothic Book</vt:lpstr>
      <vt:lpstr>Franklin Gothic Medium</vt:lpstr>
      <vt:lpstr>Times</vt:lpstr>
      <vt:lpstr>Times New Roman</vt:lpstr>
      <vt:lpstr>Trebuchet MS</vt:lpstr>
      <vt:lpstr>Verdana</vt:lpstr>
      <vt:lpstr>Wingdings</vt:lpstr>
      <vt:lpstr>Wingdings 2</vt:lpstr>
      <vt:lpstr>1_Trek</vt:lpstr>
      <vt:lpstr>PowerPoint Presentation</vt:lpstr>
      <vt:lpstr>PowerPoint Presentation</vt:lpstr>
      <vt:lpstr>PowerPoint Presentation</vt:lpstr>
      <vt:lpstr>PowerPoint Presentation</vt:lpstr>
      <vt:lpstr>Typology of Family Focused Relational Processes</vt:lpstr>
      <vt:lpstr>PowerPoint Presentation</vt:lpstr>
      <vt:lpstr>PowerPoint Presentation</vt:lpstr>
      <vt:lpstr>Benefits for those attending a FGC</vt:lpstr>
      <vt:lpstr>PowerPoint Presentation</vt:lpstr>
      <vt:lpstr>PowerPoint Presentation</vt:lpstr>
      <vt:lpstr>Practitioners feedback……..</vt:lpstr>
      <vt:lpstr>Typology of potential issues relating to Family Focused Relational Processes </vt:lpstr>
      <vt:lpstr>PowerPoint Presentation</vt:lpstr>
      <vt:lpstr>Issues from ‘Examining the Use and Impact of Family Group Conferencing’ ...</vt:lpstr>
      <vt:lpstr>PowerPoint Presentation</vt:lpstr>
    </vt:vector>
  </TitlesOfParts>
  <Company>IIRP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2006 UK Intro to RP Day</dc:title>
  <dc:creator>Les Davey</dc:creator>
  <cp:lastModifiedBy>John Boulton</cp:lastModifiedBy>
  <cp:revision>1095</cp:revision>
  <cp:lastPrinted>2016-04-17T11:00:01Z</cp:lastPrinted>
  <dcterms:created xsi:type="dcterms:W3CDTF">2002-03-10T20:25:43Z</dcterms:created>
  <dcterms:modified xsi:type="dcterms:W3CDTF">2017-05-02T21:39:59Z</dcterms:modified>
</cp:coreProperties>
</file>