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8" r:id="rId2"/>
    <p:sldId id="264" r:id="rId3"/>
    <p:sldId id="274" r:id="rId4"/>
    <p:sldId id="269" r:id="rId5"/>
    <p:sldId id="275" r:id="rId6"/>
    <p:sldId id="283" r:id="rId7"/>
    <p:sldId id="284" r:id="rId8"/>
    <p:sldId id="276" r:id="rId9"/>
    <p:sldId id="287" r:id="rId10"/>
    <p:sldId id="286" r:id="rId11"/>
    <p:sldId id="288" r:id="rId12"/>
    <p:sldId id="289" r:id="rId13"/>
    <p:sldId id="290" r:id="rId14"/>
    <p:sldId id="292" r:id="rId15"/>
    <p:sldId id="293" r:id="rId16"/>
    <p:sldId id="294" r:id="rId17"/>
    <p:sldId id="291" r:id="rId18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1008">
          <p15:clr>
            <a:srgbClr val="A4A3A4"/>
          </p15:clr>
        </p15:guide>
        <p15:guide id="3" orient="horz" pos="3792">
          <p15:clr>
            <a:srgbClr val="A4A3A4"/>
          </p15:clr>
        </p15:guide>
        <p15:guide id="4" orient="horz" pos="1152">
          <p15:clr>
            <a:srgbClr val="A4A3A4"/>
          </p15:clr>
        </p15:guide>
        <p15:guide id="5" orient="horz" pos="3360">
          <p15:clr>
            <a:srgbClr val="A4A3A4"/>
          </p15:clr>
        </p15:guide>
        <p15:guide id="6" orient="horz" pos="3072">
          <p15:clr>
            <a:srgbClr val="A4A3A4"/>
          </p15:clr>
        </p15:guide>
        <p15:guide id="7" orient="horz" pos="864">
          <p15:clr>
            <a:srgbClr val="A4A3A4"/>
          </p15:clr>
        </p15:guide>
        <p15:guide id="8" orient="horz" pos="528">
          <p15:clr>
            <a:srgbClr val="A4A3A4"/>
          </p15:clr>
        </p15:guide>
        <p15:guide id="9" orient="horz" pos="2784">
          <p15:clr>
            <a:srgbClr val="A4A3A4"/>
          </p15:clr>
        </p15:guide>
        <p15:guide id="10" pos="3839">
          <p15:clr>
            <a:srgbClr val="A4A3A4"/>
          </p15:clr>
        </p15:guide>
        <p15:guide id="11" pos="959">
          <p15:clr>
            <a:srgbClr val="A4A3A4"/>
          </p15:clr>
        </p15:guide>
        <p15:guide id="12" pos="7007">
          <p15:clr>
            <a:srgbClr val="A4A3A4"/>
          </p15:clr>
        </p15:guide>
        <p15:guide id="13" pos="6719">
          <p15:clr>
            <a:srgbClr val="A4A3A4"/>
          </p15:clr>
        </p15:guide>
        <p15:guide id="14" pos="6143">
          <p15:clr>
            <a:srgbClr val="A4A3A4"/>
          </p15:clr>
        </p15:guide>
        <p15:guide id="15" pos="3983">
          <p15:clr>
            <a:srgbClr val="A4A3A4"/>
          </p15:clr>
        </p15:guide>
        <p15:guide id="16" pos="527">
          <p15:clr>
            <a:srgbClr val="A4A3A4"/>
          </p15:clr>
        </p15:guide>
        <p15:guide id="17" pos="715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0" autoAdjust="0"/>
    <p:restoredTop sz="94660"/>
  </p:normalViewPr>
  <p:slideViewPr>
    <p:cSldViewPr>
      <p:cViewPr varScale="1">
        <p:scale>
          <a:sx n="96" d="100"/>
          <a:sy n="96" d="100"/>
        </p:scale>
        <p:origin x="552" y="168"/>
      </p:cViewPr>
      <p:guideLst>
        <p:guide orient="horz" pos="2160"/>
        <p:guide orient="horz" pos="1008"/>
        <p:guide orient="horz" pos="3792"/>
        <p:guide orient="horz" pos="1152"/>
        <p:guide orient="horz" pos="3360"/>
        <p:guide orient="horz" pos="3072"/>
        <p:guide orient="horz" pos="864"/>
        <p:guide orient="horz" pos="528"/>
        <p:guide orient="horz" pos="2784"/>
        <p:guide pos="3839"/>
        <p:guide pos="959"/>
        <p:guide pos="7007"/>
        <p:guide pos="6719"/>
        <p:guide pos="6143"/>
        <p:guide pos="3983"/>
        <p:guide pos="527"/>
        <p:guide pos="715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4" d="100"/>
          <a:sy n="84" d="100"/>
        </p:scale>
        <p:origin x="1002" y="6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4A8D02-4E65-4CCD-8312-4AB164C6C77D}" type="datetimeFigureOut">
              <a:rPr lang="en-US"/>
              <a:t>5/16/18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119DBA-4540-49B3-8FA9-6259387ECF9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876198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A755D9-D361-47B8-9652-3B4EA9776CE5}" type="datetimeFigureOut">
              <a:rPr lang="en-US"/>
              <a:t>5/16/18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B36274-F2B9-4C45-BBB4-0EDF4CD651A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47688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B36274-F2B9-4C45-BBB4-0EDF4CD651A7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6130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B36274-F2B9-4C45-BBB4-0EDF4CD651A7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8859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B36274-F2B9-4C45-BBB4-0EDF4CD651A7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567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B36274-F2B9-4C45-BBB4-0EDF4CD651A7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8768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2413" y="1371600"/>
            <a:ext cx="9144000" cy="3505200"/>
          </a:xfrm>
        </p:spPr>
        <p:txBody>
          <a:bodyPr>
            <a:noAutofit/>
          </a:bodyPr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2413" y="4953000"/>
            <a:ext cx="8229600" cy="10668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/>
              <a:t>5/16/18</a:t>
            </a:fld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56865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 baseline="0"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/>
              <a:t>5/16/18</a:t>
            </a:fld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99455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514601"/>
            <a:ext cx="9144000" cy="2819400"/>
          </a:xfrm>
        </p:spPr>
        <p:txBody>
          <a:bodyPr anchor="b">
            <a:noAutofit/>
          </a:bodyPr>
          <a:lstStyle>
            <a:lvl1pPr algn="l">
              <a:defRPr sz="6600" b="0" i="0" cap="none" baseline="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990600"/>
            <a:ext cx="8229600" cy="1143000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/>
              <a:t>5/16/18</a:t>
            </a:fld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06994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533400"/>
            <a:ext cx="9601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2414" y="1828800"/>
            <a:ext cx="4645152" cy="4191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75412" y="1828800"/>
            <a:ext cx="4648201" cy="4191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/>
              <a:t>5/16/18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76970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533400"/>
            <a:ext cx="96012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4" y="1828800"/>
            <a:ext cx="4645152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4" y="2667000"/>
            <a:ext cx="4645152" cy="33528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 baseline="0"/>
            </a:lvl6pPr>
            <a:lvl7pPr>
              <a:defRPr sz="1400" baseline="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78462" y="1828800"/>
            <a:ext cx="4645152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78462" y="2667000"/>
            <a:ext cx="4645152" cy="33528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7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/>
              <a:t>5/16/18</a:t>
            </a:fld>
            <a:endParaRPr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01231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/>
              <a:t>5/16/18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55701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/>
              <a:t>5/16/18</a:t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52017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613" y="2590800"/>
            <a:ext cx="3276599" cy="1924050"/>
          </a:xfrm>
        </p:spPr>
        <p:txBody>
          <a:bodyPr anchor="b">
            <a:norm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4" name="Text Placeholder 2"/>
          <p:cNvSpPr>
            <a:spLocks noGrp="1"/>
          </p:cNvSpPr>
          <p:nvPr>
            <p:ph type="body" sz="half" idx="2"/>
          </p:nvPr>
        </p:nvSpPr>
        <p:spPr>
          <a:xfrm>
            <a:off x="836613" y="4648200"/>
            <a:ext cx="3276599" cy="1371600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Content Placeholder 3"/>
          <p:cNvSpPr>
            <a:spLocks noGrp="1"/>
          </p:cNvSpPr>
          <p:nvPr>
            <p:ph idx="1"/>
          </p:nvPr>
        </p:nvSpPr>
        <p:spPr>
          <a:xfrm>
            <a:off x="5180012" y="838200"/>
            <a:ext cx="6172201" cy="51816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8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/>
              <a:pPr/>
              <a:t>5/16/18</a:t>
            </a:fld>
            <a:endParaRPr dirty="0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1828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613" y="2590800"/>
            <a:ext cx="3276599" cy="1924050"/>
          </a:xfrm>
        </p:spPr>
        <p:txBody>
          <a:bodyPr anchor="b">
            <a:norm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2"/>
          <p:cNvSpPr>
            <a:spLocks noGrp="1"/>
          </p:cNvSpPr>
          <p:nvPr>
            <p:ph type="body" sz="half" idx="2"/>
          </p:nvPr>
        </p:nvSpPr>
        <p:spPr>
          <a:xfrm>
            <a:off x="836613" y="4648200"/>
            <a:ext cx="3276599" cy="1371600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Picture Placeholder 3"/>
          <p:cNvSpPr>
            <a:spLocks noGrp="1"/>
          </p:cNvSpPr>
          <p:nvPr>
            <p:ph type="pic" idx="1"/>
          </p:nvPr>
        </p:nvSpPr>
        <p:spPr>
          <a:xfrm>
            <a:off x="5484812" y="836610"/>
            <a:ext cx="5867401" cy="5183190"/>
          </a:xfrm>
          <a:solidFill>
            <a:schemeClr val="bg2"/>
          </a:solidFill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dirty="0"/>
          </a:p>
        </p:txBody>
      </p:sp>
      <p:pic>
        <p:nvPicPr>
          <p:cNvPr id="9" name="Picture 4" descr="An empty placeholder to add an image. Click on the placeholder and select the image that you wish to ad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3812" y="458787"/>
            <a:ext cx="6626225" cy="5938837"/>
          </a:xfrm>
          <a:prstGeom prst="rect">
            <a:avLst/>
          </a:prstGeom>
          <a:noFill/>
          <a:ln>
            <a:noFill/>
          </a:ln>
          <a:effectLst>
            <a:outerShdw blurRad="292100" algn="ctr" rotWithShape="0">
              <a:prstClr val="black">
                <a:alpha val="36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4693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 baseline="0"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/>
              <a:t>5/16/18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4223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52012" y="533400"/>
            <a:ext cx="1371600" cy="559276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1" y="533400"/>
            <a:ext cx="8077201" cy="5592764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/>
              <a:t>5/16/18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5018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4" y="533400"/>
            <a:ext cx="96012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4" y="1828800"/>
            <a:ext cx="9601200" cy="4191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1517950" y="6172200"/>
            <a:ext cx="6862462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4"/>
          <p:cNvSpPr>
            <a:spLocks noGrp="1"/>
          </p:cNvSpPr>
          <p:nvPr>
            <p:ph type="dt" sz="half" idx="2"/>
          </p:nvPr>
        </p:nvSpPr>
        <p:spPr>
          <a:xfrm>
            <a:off x="8609012" y="6172200"/>
            <a:ext cx="1320059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83829175-527E-46A3-863C-1BB1F163B849}" type="datetimeFigureOut">
              <a:rPr lang="en-US" smtClean="0"/>
              <a:pPr/>
              <a:t>5/16/18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33012" y="6172200"/>
            <a:ext cx="990601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E5137D0E-4A4F-4307-8994-C1891D747D5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6050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3838" algn="l" defTabSz="914400" rtl="0" eaLnBrk="1" latinLnBrk="0" hangingPunct="1">
        <a:lnSpc>
          <a:spcPct val="90000"/>
        </a:lnSpc>
        <a:spcBef>
          <a:spcPts val="8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41363" indent="-171450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66788" indent="-173038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08088" indent="-173038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444752" indent="-173736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82496" indent="-173736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73736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157984" indent="-173736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812" y="2971800"/>
            <a:ext cx="11811000" cy="1752601"/>
          </a:xfrm>
        </p:spPr>
        <p:txBody>
          <a:bodyPr/>
          <a:lstStyle/>
          <a:p>
            <a:pPr algn="ctr"/>
            <a:r>
              <a:rPr lang="en-US" sz="5400" b="1" dirty="0"/>
              <a:t>Restorative Composition Pedagogy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3212" y="1371600"/>
            <a:ext cx="11506200" cy="1904999"/>
          </a:xfrm>
        </p:spPr>
        <p:txBody>
          <a:bodyPr>
            <a:normAutofit/>
          </a:bodyPr>
          <a:lstStyle/>
          <a:p>
            <a:r>
              <a:rPr lang="en-US" sz="3600" b="1" dirty="0"/>
              <a:t>Cynthia Mwenja, PhD</a:t>
            </a:r>
          </a:p>
          <a:p>
            <a:endParaRPr lang="en-US" dirty="0"/>
          </a:p>
          <a:p>
            <a:r>
              <a:rPr lang="en-US" dirty="0"/>
              <a:t>Assistant Professor of English</a:t>
            </a:r>
          </a:p>
          <a:p>
            <a:r>
              <a:rPr lang="en-US" dirty="0"/>
              <a:t>University of Montevallo Department of English and Foreign Languages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4937" y="6096000"/>
            <a:ext cx="41130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cmwenja@montevallo.edu</a:t>
            </a:r>
          </a:p>
        </p:txBody>
      </p:sp>
    </p:spTree>
    <p:extLst>
      <p:ext uri="{BB962C8B-B14F-4D97-AF65-F5344CB8AC3E}">
        <p14:creationId xmlns:p14="http://schemas.microsoft.com/office/powerpoint/2010/main" val="2873117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2" y="2590800"/>
            <a:ext cx="1600199" cy="1066800"/>
          </a:xfrm>
        </p:spPr>
        <p:txBody>
          <a:bodyPr>
            <a:normAutofit/>
          </a:bodyPr>
          <a:lstStyle/>
          <a:p>
            <a:r>
              <a:rPr lang="en-US" sz="4800" b="1" dirty="0"/>
              <a:t>With</a:t>
            </a:r>
          </a:p>
        </p:txBody>
      </p:sp>
      <p:pic>
        <p:nvPicPr>
          <p:cNvPr id="5" name="Picture 4" descr="Social Discipline Window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0012" y="533400"/>
            <a:ext cx="6477000" cy="53340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303212" y="6396335"/>
            <a:ext cx="115044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Restorative Composition Pedagogy			cmwenja@montevallo.edu</a:t>
            </a:r>
          </a:p>
        </p:txBody>
      </p:sp>
    </p:spTree>
    <p:extLst>
      <p:ext uri="{BB962C8B-B14F-4D97-AF65-F5344CB8AC3E}">
        <p14:creationId xmlns:p14="http://schemas.microsoft.com/office/powerpoint/2010/main" val="2670086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5613" y="2590800"/>
            <a:ext cx="3657600" cy="1924050"/>
          </a:xfrm>
        </p:spPr>
        <p:txBody>
          <a:bodyPr>
            <a:normAutofit/>
          </a:bodyPr>
          <a:lstStyle/>
          <a:p>
            <a:r>
              <a:rPr lang="en-US" sz="4800" b="1" dirty="0"/>
              <a:t>Restorative Practices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/>
              <a:t>Conflict Resolution Tools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8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3200" b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 dirty="0"/>
              <a:t>Proactive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/>
              <a:t>	Create an </a:t>
            </a:r>
            <a:r>
              <a:rPr lang="en-US" sz="3200" b="1" dirty="0"/>
              <a:t>inclusive</a:t>
            </a:r>
            <a:r>
              <a:rPr lang="en-US" sz="3200" dirty="0"/>
              <a:t> and 	</a:t>
            </a:r>
            <a:r>
              <a:rPr lang="en-US" sz="3200" b="1" dirty="0"/>
              <a:t>egalitarian</a:t>
            </a:r>
            <a:r>
              <a:rPr lang="en-US" sz="3200" dirty="0"/>
              <a:t> community 	which welcomes every 	individual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32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 dirty="0"/>
              <a:t>Responsive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/>
              <a:t>	Respond to harms done or 	conflict within the 	community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32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303212" y="6396335"/>
            <a:ext cx="115044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Restorative Composition Pedagogy			cmwenja@montevallo.edu</a:t>
            </a:r>
          </a:p>
        </p:txBody>
      </p:sp>
    </p:spTree>
    <p:extLst>
      <p:ext uri="{BB962C8B-B14F-4D97-AF65-F5344CB8AC3E}">
        <p14:creationId xmlns:p14="http://schemas.microsoft.com/office/powerpoint/2010/main" val="965303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303212" y="304800"/>
            <a:ext cx="11734800" cy="13716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/>
              <a:t>“With” as Epistemology</a:t>
            </a:r>
            <a:br>
              <a:rPr lang="en-US" dirty="0"/>
            </a:br>
            <a:br>
              <a:rPr lang="en-US" dirty="0"/>
            </a:br>
            <a:r>
              <a:rPr lang="en-US" sz="3600" b="1" dirty="0"/>
              <a:t>create community, repair as needed, improve when possible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304937" y="2438400"/>
            <a:ext cx="11734800" cy="2895600"/>
          </a:xfrm>
        </p:spPr>
        <p:txBody>
          <a:bodyPr>
            <a:normAutofit/>
          </a:bodyPr>
          <a:lstStyle/>
          <a:p>
            <a:r>
              <a:rPr lang="en-US" sz="2800" dirty="0"/>
              <a:t>Does this element of my semester plan, syllabus, or personal interaction style work to create community? </a:t>
            </a:r>
          </a:p>
          <a:p>
            <a:r>
              <a:rPr lang="en-US" sz="2800" dirty="0"/>
              <a:t>Does the element repair harms done in this classroom or previously? </a:t>
            </a:r>
          </a:p>
          <a:p>
            <a:r>
              <a:rPr lang="en-US" sz="2800" dirty="0"/>
              <a:t>Does this element improve the classroom or the larger community?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3212" y="6396335"/>
            <a:ext cx="115044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Restorative Composition Pedagogy			cmwenja@montevallo.edu</a:t>
            </a:r>
          </a:p>
        </p:txBody>
      </p:sp>
    </p:spTree>
    <p:extLst>
      <p:ext uri="{BB962C8B-B14F-4D97-AF65-F5344CB8AC3E}">
        <p14:creationId xmlns:p14="http://schemas.microsoft.com/office/powerpoint/2010/main" val="4124289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Inclusiveness, egalitarianism, and respect permeate curriculum and classroom activities</a:t>
            </a:r>
          </a:p>
          <a:p>
            <a:endParaRPr lang="en-US" sz="2800" dirty="0"/>
          </a:p>
          <a:p>
            <a:r>
              <a:rPr lang="en-US" sz="2800" dirty="0"/>
              <a:t>Students participate in classroom decision-making and help to define standards</a:t>
            </a:r>
          </a:p>
          <a:p>
            <a:endParaRPr lang="en-US" sz="2800" dirty="0"/>
          </a:p>
          <a:p>
            <a:r>
              <a:rPr lang="en-US" sz="2800" dirty="0"/>
              <a:t>Goal of mitigating harms done in previous composition classes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3212" y="6396335"/>
            <a:ext cx="115044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Restorative Composition Pedagogy			cmwenja@montevallo.edu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90D95127-8470-4287-98BE-C26676FB8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612" y="1143000"/>
            <a:ext cx="3962399" cy="3371850"/>
          </a:xfrm>
        </p:spPr>
        <p:txBody>
          <a:bodyPr>
            <a:noAutofit/>
          </a:bodyPr>
          <a:lstStyle/>
          <a:p>
            <a:r>
              <a:rPr lang="en-US" sz="4800" b="1" dirty="0"/>
              <a:t>Restorative Composition Practices</a:t>
            </a:r>
          </a:p>
        </p:txBody>
      </p:sp>
    </p:spTree>
    <p:extLst>
      <p:ext uri="{BB962C8B-B14F-4D97-AF65-F5344CB8AC3E}">
        <p14:creationId xmlns:p14="http://schemas.microsoft.com/office/powerpoint/2010/main" val="1926177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F0750-C8AC-41C8-82E4-1FC759DD07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412" y="309265"/>
            <a:ext cx="9601200" cy="1143000"/>
          </a:xfrm>
        </p:spPr>
        <p:txBody>
          <a:bodyPr>
            <a:normAutofit/>
          </a:bodyPr>
          <a:lstStyle/>
          <a:p>
            <a:r>
              <a:rPr lang="en-US" sz="5400" b="1" dirty="0"/>
              <a:t>		Positionality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B7AA46-C73C-4016-8A6D-141EF0D496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2" y="1828800"/>
            <a:ext cx="10972800" cy="4191000"/>
          </a:xfrm>
        </p:spPr>
        <p:txBody>
          <a:bodyPr numCol="2">
            <a:noAutofit/>
          </a:bodyPr>
          <a:lstStyle/>
          <a:p>
            <a:pPr marL="0" indent="0">
              <a:buNone/>
            </a:pPr>
            <a:r>
              <a:rPr lang="en-US" sz="3200" b="1" dirty="0"/>
              <a:t>White</a:t>
            </a:r>
          </a:p>
          <a:p>
            <a:pPr marL="0" indent="0">
              <a:buNone/>
            </a:pPr>
            <a:r>
              <a:rPr lang="en-US" sz="3200" b="1" dirty="0"/>
              <a:t>American</a:t>
            </a:r>
          </a:p>
          <a:p>
            <a:pPr marL="0" indent="0">
              <a:buNone/>
            </a:pPr>
            <a:r>
              <a:rPr lang="en-US" sz="3200" b="1" dirty="0"/>
              <a:t>Southerner</a:t>
            </a:r>
          </a:p>
          <a:p>
            <a:pPr marL="0" indent="0">
              <a:buNone/>
            </a:pPr>
            <a:r>
              <a:rPr lang="en-US" sz="3200" b="1" dirty="0"/>
              <a:t>Cis-gender</a:t>
            </a:r>
          </a:p>
          <a:p>
            <a:pPr marL="0" indent="0">
              <a:buNone/>
            </a:pPr>
            <a:r>
              <a:rPr lang="en-US" sz="3200" b="1" dirty="0"/>
              <a:t>Female</a:t>
            </a:r>
          </a:p>
          <a:p>
            <a:pPr marL="0" indent="0">
              <a:buNone/>
            </a:pPr>
            <a:r>
              <a:rPr lang="en-US" sz="3200" b="1" dirty="0"/>
              <a:t>Lower middle class</a:t>
            </a:r>
          </a:p>
          <a:p>
            <a:pPr marL="0" indent="0">
              <a:buNone/>
            </a:pPr>
            <a:r>
              <a:rPr lang="en-US" sz="3200" b="1" dirty="0"/>
              <a:t>Progressive</a:t>
            </a:r>
          </a:p>
          <a:p>
            <a:pPr marL="0" indent="0">
              <a:buNone/>
            </a:pPr>
            <a:r>
              <a:rPr lang="en-US" sz="3200" b="1" dirty="0"/>
              <a:t>Middle aged</a:t>
            </a:r>
          </a:p>
          <a:p>
            <a:pPr marL="0" indent="0">
              <a:buNone/>
            </a:pPr>
            <a:r>
              <a:rPr lang="en-US" sz="3200" b="1" dirty="0"/>
              <a:t>Mother of 5 mixed-race girls</a:t>
            </a:r>
          </a:p>
          <a:p>
            <a:pPr marL="0" indent="0">
              <a:buNone/>
            </a:pPr>
            <a:r>
              <a:rPr lang="en-US" sz="3200" b="1" dirty="0"/>
              <a:t>Wife of Kikuyu tribesman</a:t>
            </a:r>
          </a:p>
          <a:p>
            <a:pPr marL="0" indent="0">
              <a:buNone/>
            </a:pPr>
            <a:r>
              <a:rPr lang="en-US" sz="3200" b="1" dirty="0"/>
              <a:t>Sister of homosexual man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167AFA1-9307-4DA6-8E31-5A101D1EDD9A}"/>
              </a:ext>
            </a:extLst>
          </p:cNvPr>
          <p:cNvSpPr txBox="1"/>
          <p:nvPr/>
        </p:nvSpPr>
        <p:spPr>
          <a:xfrm>
            <a:off x="303212" y="6396335"/>
            <a:ext cx="115044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Restorative Composition Pedagogy			cmwenja@montevallo.edu</a:t>
            </a:r>
          </a:p>
        </p:txBody>
      </p:sp>
    </p:spTree>
    <p:extLst>
      <p:ext uri="{BB962C8B-B14F-4D97-AF65-F5344CB8AC3E}">
        <p14:creationId xmlns:p14="http://schemas.microsoft.com/office/powerpoint/2010/main" val="3091374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6E678-B4D9-4572-8739-A6EA47C81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1981200"/>
            <a:ext cx="3276599" cy="1924050"/>
          </a:xfrm>
        </p:spPr>
        <p:txBody>
          <a:bodyPr>
            <a:normAutofit/>
          </a:bodyPr>
          <a:lstStyle/>
          <a:p>
            <a:r>
              <a:rPr lang="en-US" sz="5400" b="1" dirty="0"/>
              <a:t>Research Methods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6DE730-960D-44D7-8DB5-C04140D5B4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8612" y="2133600"/>
            <a:ext cx="6172201" cy="2971800"/>
          </a:xfrm>
        </p:spPr>
        <p:txBody>
          <a:bodyPr>
            <a:normAutofit/>
          </a:bodyPr>
          <a:lstStyle/>
          <a:p>
            <a:r>
              <a:rPr lang="en-US" sz="4000" dirty="0"/>
              <a:t>Classroom case study</a:t>
            </a:r>
          </a:p>
          <a:p>
            <a:r>
              <a:rPr lang="en-US" sz="4000" dirty="0"/>
              <a:t>Qualitative</a:t>
            </a:r>
          </a:p>
          <a:p>
            <a:r>
              <a:rPr lang="en-US" sz="4000" dirty="0"/>
              <a:t>Survey data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2C5C5B-CFAF-4E9B-B5FA-278BE9DF93AA}"/>
              </a:ext>
            </a:extLst>
          </p:cNvPr>
          <p:cNvSpPr txBox="1"/>
          <p:nvPr/>
        </p:nvSpPr>
        <p:spPr>
          <a:xfrm>
            <a:off x="303212" y="6396335"/>
            <a:ext cx="115044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Restorative Composition Pedagogy			cmwenja@montevallo.edu</a:t>
            </a:r>
          </a:p>
        </p:txBody>
      </p:sp>
    </p:spTree>
    <p:extLst>
      <p:ext uri="{BB962C8B-B14F-4D97-AF65-F5344CB8AC3E}">
        <p14:creationId xmlns:p14="http://schemas.microsoft.com/office/powerpoint/2010/main" val="2540947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012" y="2057400"/>
            <a:ext cx="3276599" cy="1390650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/>
              <a:t>Semester Plan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5887" y="693450"/>
            <a:ext cx="67818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Classroom Activities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Individual and collaborative writing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Small and large group discussions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Focus on student writing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Classroom functions as ongoing circle</a:t>
            </a:r>
          </a:p>
          <a:p>
            <a:endParaRPr lang="en-US" sz="3200" b="1" dirty="0"/>
          </a:p>
          <a:p>
            <a:r>
              <a:rPr lang="en-US" sz="3200" b="1" dirty="0"/>
              <a:t>Units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Language Diversity	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Literacy Narrative 	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Civil Rights Response Project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303212" y="6396335"/>
            <a:ext cx="115044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Restorative Composition Pedagogy			cmwenja@montevallo.edu</a:t>
            </a:r>
          </a:p>
        </p:txBody>
      </p:sp>
    </p:spTree>
    <p:extLst>
      <p:ext uri="{BB962C8B-B14F-4D97-AF65-F5344CB8AC3E}">
        <p14:creationId xmlns:p14="http://schemas.microsoft.com/office/powerpoint/2010/main" val="3772646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1C000-DB18-4430-8B0C-F8C796C23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Entry to English Department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964709B-ABEB-4FE6-9D88-4B8FB39382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2012" y="-914400"/>
            <a:ext cx="4495800" cy="6785348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BA3D2D0-242C-42DF-AEA1-9BC00322AE1D}"/>
              </a:ext>
            </a:extLst>
          </p:cNvPr>
          <p:cNvSpPr txBox="1"/>
          <p:nvPr/>
        </p:nvSpPr>
        <p:spPr>
          <a:xfrm>
            <a:off x="303212" y="6396335"/>
            <a:ext cx="115044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Restorative Composition Pedagogy			cmwenja@montevallo.edu</a:t>
            </a:r>
          </a:p>
        </p:txBody>
      </p:sp>
    </p:spTree>
    <p:extLst>
      <p:ext uri="{BB962C8B-B14F-4D97-AF65-F5344CB8AC3E}">
        <p14:creationId xmlns:p14="http://schemas.microsoft.com/office/powerpoint/2010/main" val="2180116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B17A3-F5D9-4735-B6F3-A54FD4B7B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Classroom Map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34B9677-3730-449C-A527-00FC39326A61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grpSp>
        <p:nvGrpSpPr>
          <p:cNvPr id="5" name="Canvas 47">
            <a:extLst>
              <a:ext uri="{FF2B5EF4-FFF2-40B4-BE49-F238E27FC236}">
                <a16:creationId xmlns:a16="http://schemas.microsoft.com/office/drawing/2014/main" id="{E00EB369-68CE-419F-B8DA-D137F750E6D8}"/>
              </a:ext>
            </a:extLst>
          </p:cNvPr>
          <p:cNvGrpSpPr/>
          <p:nvPr/>
        </p:nvGrpSpPr>
        <p:grpSpPr>
          <a:xfrm>
            <a:off x="5313361" y="742476"/>
            <a:ext cx="6210302" cy="5371457"/>
            <a:chOff x="0" y="0"/>
            <a:chExt cx="5743575" cy="469519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1ABE5F-4004-49E6-A10A-349AEE412A90}"/>
                </a:ext>
              </a:extLst>
            </p:cNvPr>
            <p:cNvSpPr/>
            <p:nvPr/>
          </p:nvSpPr>
          <p:spPr>
            <a:xfrm>
              <a:off x="0" y="0"/>
              <a:ext cx="5743575" cy="469519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2700">
              <a:solidFill>
                <a:schemeClr val="tx1">
                  <a:lumMod val="95000"/>
                  <a:lumOff val="5000"/>
                </a:schemeClr>
              </a:solidFill>
            </a:ln>
          </p:spPr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8E7D607-4EC5-463F-B937-5C6B66821E7C}"/>
                </a:ext>
              </a:extLst>
            </p:cNvPr>
            <p:cNvSpPr/>
            <p:nvPr/>
          </p:nvSpPr>
          <p:spPr>
            <a:xfrm>
              <a:off x="819150" y="0"/>
              <a:ext cx="485775" cy="962025"/>
            </a:xfrm>
            <a:prstGeom prst="rect">
              <a:avLst/>
            </a:prstGeom>
            <a:solidFill>
              <a:sysClr val="window" lastClr="FFFFFF">
                <a:lumMod val="65000"/>
              </a:sysClr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5E9EA5D-DE91-4C87-B8EE-ED242F29FF03}"/>
                </a:ext>
              </a:extLst>
            </p:cNvPr>
            <p:cNvSpPr/>
            <p:nvPr/>
          </p:nvSpPr>
          <p:spPr>
            <a:xfrm>
              <a:off x="1304925" y="0"/>
              <a:ext cx="485775" cy="962025"/>
            </a:xfrm>
            <a:prstGeom prst="rect">
              <a:avLst/>
            </a:prstGeom>
            <a:solidFill>
              <a:sysClr val="window" lastClr="FFFFFF">
                <a:lumMod val="65000"/>
              </a:sysClr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3419698-E337-4F23-BBAB-513629EF3470}"/>
                </a:ext>
              </a:extLst>
            </p:cNvPr>
            <p:cNvSpPr/>
            <p:nvPr/>
          </p:nvSpPr>
          <p:spPr>
            <a:xfrm>
              <a:off x="2532675" y="0"/>
              <a:ext cx="485775" cy="962025"/>
            </a:xfrm>
            <a:prstGeom prst="rect">
              <a:avLst/>
            </a:prstGeom>
            <a:solidFill>
              <a:sysClr val="window" lastClr="FFFFFF">
                <a:lumMod val="65000"/>
              </a:sysClr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8066FD0-BDA9-4023-9006-21B391DAB9EA}"/>
                </a:ext>
              </a:extLst>
            </p:cNvPr>
            <p:cNvSpPr/>
            <p:nvPr/>
          </p:nvSpPr>
          <p:spPr>
            <a:xfrm>
              <a:off x="3018450" y="0"/>
              <a:ext cx="485775" cy="962025"/>
            </a:xfrm>
            <a:prstGeom prst="rect">
              <a:avLst/>
            </a:prstGeom>
            <a:solidFill>
              <a:sysClr val="window" lastClr="FFFFFF">
                <a:lumMod val="65000"/>
              </a:sysClr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87C7F82-AF1A-4C08-852C-93B361C9650D}"/>
                </a:ext>
              </a:extLst>
            </p:cNvPr>
            <p:cNvSpPr/>
            <p:nvPr/>
          </p:nvSpPr>
          <p:spPr>
            <a:xfrm>
              <a:off x="4256700" y="0"/>
              <a:ext cx="485775" cy="962025"/>
            </a:xfrm>
            <a:prstGeom prst="rect">
              <a:avLst/>
            </a:prstGeom>
            <a:solidFill>
              <a:sysClr val="window" lastClr="FFFFFF">
                <a:lumMod val="65000"/>
              </a:sysClr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C9AD00A-F984-4000-B47D-C37A284E25BA}"/>
                </a:ext>
              </a:extLst>
            </p:cNvPr>
            <p:cNvSpPr/>
            <p:nvPr/>
          </p:nvSpPr>
          <p:spPr>
            <a:xfrm>
              <a:off x="4742475" y="0"/>
              <a:ext cx="485775" cy="962025"/>
            </a:xfrm>
            <a:prstGeom prst="rect">
              <a:avLst/>
            </a:prstGeom>
            <a:solidFill>
              <a:sysClr val="window" lastClr="FFFFFF">
                <a:lumMod val="65000"/>
              </a:sysClr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97125EA-8450-4BD5-9AB7-33908C161E04}"/>
                </a:ext>
              </a:extLst>
            </p:cNvPr>
            <p:cNvSpPr/>
            <p:nvPr/>
          </p:nvSpPr>
          <p:spPr>
            <a:xfrm>
              <a:off x="819150" y="1599225"/>
              <a:ext cx="485775" cy="962025"/>
            </a:xfrm>
            <a:prstGeom prst="rect">
              <a:avLst/>
            </a:prstGeom>
            <a:solidFill>
              <a:sysClr val="window" lastClr="FFFFFF">
                <a:lumMod val="65000"/>
              </a:sysClr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6B353E4-ECF5-48CB-8A4D-FA414AD25717}"/>
                </a:ext>
              </a:extLst>
            </p:cNvPr>
            <p:cNvSpPr/>
            <p:nvPr/>
          </p:nvSpPr>
          <p:spPr>
            <a:xfrm>
              <a:off x="1304925" y="1599225"/>
              <a:ext cx="485775" cy="962025"/>
            </a:xfrm>
            <a:prstGeom prst="rect">
              <a:avLst/>
            </a:prstGeom>
            <a:solidFill>
              <a:sysClr val="window" lastClr="FFFFFF">
                <a:lumMod val="65000"/>
              </a:sysClr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6A759F9-C882-425F-B237-F3A3D9D03059}"/>
                </a:ext>
              </a:extLst>
            </p:cNvPr>
            <p:cNvSpPr/>
            <p:nvPr/>
          </p:nvSpPr>
          <p:spPr>
            <a:xfrm>
              <a:off x="2532675" y="1599225"/>
              <a:ext cx="485775" cy="962025"/>
            </a:xfrm>
            <a:prstGeom prst="rect">
              <a:avLst/>
            </a:prstGeom>
            <a:solidFill>
              <a:sysClr val="window" lastClr="FFFFFF">
                <a:lumMod val="65000"/>
              </a:sysClr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31559F3-C4EA-47E8-B05A-9D8C436FE59F}"/>
                </a:ext>
              </a:extLst>
            </p:cNvPr>
            <p:cNvSpPr/>
            <p:nvPr/>
          </p:nvSpPr>
          <p:spPr>
            <a:xfrm>
              <a:off x="3018450" y="1599225"/>
              <a:ext cx="485775" cy="962025"/>
            </a:xfrm>
            <a:prstGeom prst="rect">
              <a:avLst/>
            </a:prstGeom>
            <a:solidFill>
              <a:sysClr val="window" lastClr="FFFFFF">
                <a:lumMod val="65000"/>
              </a:sysClr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B1E00FC-A0E2-4C7B-9130-DB1E4B170B79}"/>
                </a:ext>
              </a:extLst>
            </p:cNvPr>
            <p:cNvSpPr/>
            <p:nvPr/>
          </p:nvSpPr>
          <p:spPr>
            <a:xfrm>
              <a:off x="4256700" y="1599225"/>
              <a:ext cx="485775" cy="962025"/>
            </a:xfrm>
            <a:prstGeom prst="rect">
              <a:avLst/>
            </a:prstGeom>
            <a:solidFill>
              <a:sysClr val="window" lastClr="FFFFFF">
                <a:lumMod val="65000"/>
              </a:sysClr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7288943-A855-462E-AC6D-104F857CA302}"/>
                </a:ext>
              </a:extLst>
            </p:cNvPr>
            <p:cNvSpPr/>
            <p:nvPr/>
          </p:nvSpPr>
          <p:spPr>
            <a:xfrm>
              <a:off x="4742475" y="1599225"/>
              <a:ext cx="485775" cy="962025"/>
            </a:xfrm>
            <a:prstGeom prst="rect">
              <a:avLst/>
            </a:prstGeom>
            <a:solidFill>
              <a:sysClr val="window" lastClr="FFFFFF">
                <a:lumMod val="65000"/>
              </a:sysClr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12549E27-931B-408E-931C-AF471DAF6DBF}"/>
                </a:ext>
              </a:extLst>
            </p:cNvPr>
            <p:cNvSpPr/>
            <p:nvPr/>
          </p:nvSpPr>
          <p:spPr>
            <a:xfrm rot="16200000">
              <a:off x="-343874" y="3856638"/>
              <a:ext cx="1143973" cy="401032"/>
            </a:xfrm>
            <a:prstGeom prst="rect">
              <a:avLst/>
            </a:prstGeom>
            <a:solidFill>
              <a:srgbClr val="E7E6E6">
                <a:lumMod val="50000"/>
              </a:srgbClr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9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Class computer storage</a:t>
              </a:r>
              <a:endPara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4D1CAD2A-27DF-47FF-8EC4-8CE005175960}"/>
                </a:ext>
              </a:extLst>
            </p:cNvPr>
            <p:cNvSpPr/>
            <p:nvPr/>
          </p:nvSpPr>
          <p:spPr>
            <a:xfrm rot="5400000">
              <a:off x="5299743" y="1088720"/>
              <a:ext cx="646726" cy="240938"/>
            </a:xfrm>
            <a:prstGeom prst="rect">
              <a:avLst/>
            </a:prstGeom>
            <a:solidFill>
              <a:srgbClr val="4472C4">
                <a:lumMod val="75000"/>
              </a:srgbClr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8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Window</a:t>
              </a:r>
              <a:endPara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39D5D671-92AC-4399-974A-521BB80C0BBB}"/>
                </a:ext>
              </a:extLst>
            </p:cNvPr>
            <p:cNvSpPr/>
            <p:nvPr/>
          </p:nvSpPr>
          <p:spPr>
            <a:xfrm>
              <a:off x="1857375" y="66675"/>
              <a:ext cx="257175" cy="314325"/>
            </a:xfrm>
            <a:prstGeom prst="roundRect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08E13F6D-0319-4F4F-AE93-32D2F92B15C6}"/>
                </a:ext>
              </a:extLst>
            </p:cNvPr>
            <p:cNvSpPr/>
            <p:nvPr/>
          </p:nvSpPr>
          <p:spPr>
            <a:xfrm>
              <a:off x="1857375" y="494325"/>
              <a:ext cx="257175" cy="314325"/>
            </a:xfrm>
            <a:prstGeom prst="roundRect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F4A1042F-2802-43C1-AC86-8E3EC3C59FF4}"/>
                </a:ext>
              </a:extLst>
            </p:cNvPr>
            <p:cNvSpPr/>
            <p:nvPr/>
          </p:nvSpPr>
          <p:spPr>
            <a:xfrm>
              <a:off x="2218350" y="66675"/>
              <a:ext cx="257175" cy="314325"/>
            </a:xfrm>
            <a:prstGeom prst="roundRect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1B691E5D-3FFE-4630-9FF4-4522C54F0736}"/>
                </a:ext>
              </a:extLst>
            </p:cNvPr>
            <p:cNvSpPr/>
            <p:nvPr/>
          </p:nvSpPr>
          <p:spPr>
            <a:xfrm>
              <a:off x="2218350" y="494325"/>
              <a:ext cx="257175" cy="314325"/>
            </a:xfrm>
            <a:prstGeom prst="roundRect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511F0A02-834D-4116-818E-336D8B9B8FB3}"/>
                </a:ext>
              </a:extLst>
            </p:cNvPr>
            <p:cNvSpPr/>
            <p:nvPr/>
          </p:nvSpPr>
          <p:spPr>
            <a:xfrm>
              <a:off x="3589950" y="66675"/>
              <a:ext cx="257175" cy="314325"/>
            </a:xfrm>
            <a:prstGeom prst="roundRect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C8712F22-10FA-4B04-9B5E-8D28F0598846}"/>
                </a:ext>
              </a:extLst>
            </p:cNvPr>
            <p:cNvSpPr/>
            <p:nvPr/>
          </p:nvSpPr>
          <p:spPr>
            <a:xfrm>
              <a:off x="3589950" y="494325"/>
              <a:ext cx="257175" cy="314325"/>
            </a:xfrm>
            <a:prstGeom prst="roundRect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68E1FB02-744B-4E8A-99E4-271E2577846E}"/>
                </a:ext>
              </a:extLst>
            </p:cNvPr>
            <p:cNvSpPr/>
            <p:nvPr/>
          </p:nvSpPr>
          <p:spPr>
            <a:xfrm>
              <a:off x="3923325" y="66675"/>
              <a:ext cx="257175" cy="314325"/>
            </a:xfrm>
            <a:prstGeom prst="roundRect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7292D8B9-7AC8-4D31-A4CC-82E185FF3785}"/>
                </a:ext>
              </a:extLst>
            </p:cNvPr>
            <p:cNvSpPr/>
            <p:nvPr/>
          </p:nvSpPr>
          <p:spPr>
            <a:xfrm>
              <a:off x="3923325" y="494325"/>
              <a:ext cx="257175" cy="314325"/>
            </a:xfrm>
            <a:prstGeom prst="roundRect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E5A8746C-70F1-4495-81B6-7BC4598BCA98}"/>
                </a:ext>
              </a:extLst>
            </p:cNvPr>
            <p:cNvSpPr/>
            <p:nvPr/>
          </p:nvSpPr>
          <p:spPr>
            <a:xfrm>
              <a:off x="5304450" y="66675"/>
              <a:ext cx="257175" cy="314325"/>
            </a:xfrm>
            <a:prstGeom prst="roundRect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9F844B3B-2697-4865-9EED-32BBC2F0B233}"/>
                </a:ext>
              </a:extLst>
            </p:cNvPr>
            <p:cNvSpPr/>
            <p:nvPr/>
          </p:nvSpPr>
          <p:spPr>
            <a:xfrm>
              <a:off x="5304450" y="494325"/>
              <a:ext cx="257175" cy="314325"/>
            </a:xfrm>
            <a:prstGeom prst="roundRect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B6E90BC9-53EA-4EE7-8D1B-4E6383632922}"/>
                </a:ext>
              </a:extLst>
            </p:cNvPr>
            <p:cNvSpPr/>
            <p:nvPr/>
          </p:nvSpPr>
          <p:spPr>
            <a:xfrm>
              <a:off x="1857375" y="1656375"/>
              <a:ext cx="257175" cy="314325"/>
            </a:xfrm>
            <a:prstGeom prst="roundRect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B8FAAB72-0245-4965-94B8-4FFB52211C2A}"/>
                </a:ext>
              </a:extLst>
            </p:cNvPr>
            <p:cNvSpPr/>
            <p:nvPr/>
          </p:nvSpPr>
          <p:spPr>
            <a:xfrm>
              <a:off x="1857375" y="2104050"/>
              <a:ext cx="257175" cy="314325"/>
            </a:xfrm>
            <a:prstGeom prst="roundRect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81812229-A74F-406A-BA96-5EF30AE23341}"/>
                </a:ext>
              </a:extLst>
            </p:cNvPr>
            <p:cNvSpPr/>
            <p:nvPr/>
          </p:nvSpPr>
          <p:spPr>
            <a:xfrm>
              <a:off x="2218350" y="1656375"/>
              <a:ext cx="257175" cy="314325"/>
            </a:xfrm>
            <a:prstGeom prst="roundRect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82080C3E-BF87-4059-8E33-4DB2A5D04316}"/>
                </a:ext>
              </a:extLst>
            </p:cNvPr>
            <p:cNvSpPr/>
            <p:nvPr/>
          </p:nvSpPr>
          <p:spPr>
            <a:xfrm>
              <a:off x="2218350" y="2104050"/>
              <a:ext cx="257175" cy="314325"/>
            </a:xfrm>
            <a:prstGeom prst="roundRect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2C29A45D-7708-484E-B3C7-64CBCABAEB19}"/>
                </a:ext>
              </a:extLst>
            </p:cNvPr>
            <p:cNvSpPr/>
            <p:nvPr/>
          </p:nvSpPr>
          <p:spPr>
            <a:xfrm>
              <a:off x="3589950" y="1656375"/>
              <a:ext cx="257175" cy="314325"/>
            </a:xfrm>
            <a:prstGeom prst="roundRect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E033DE1B-4DBE-4832-92C7-94FF277A6999}"/>
                </a:ext>
              </a:extLst>
            </p:cNvPr>
            <p:cNvSpPr/>
            <p:nvPr/>
          </p:nvSpPr>
          <p:spPr>
            <a:xfrm>
              <a:off x="3589950" y="2104050"/>
              <a:ext cx="257175" cy="314325"/>
            </a:xfrm>
            <a:prstGeom prst="roundRect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8F596B78-5959-4218-97B6-FC6047C5E53C}"/>
                </a:ext>
              </a:extLst>
            </p:cNvPr>
            <p:cNvSpPr/>
            <p:nvPr/>
          </p:nvSpPr>
          <p:spPr>
            <a:xfrm>
              <a:off x="3923325" y="1656375"/>
              <a:ext cx="257175" cy="314325"/>
            </a:xfrm>
            <a:prstGeom prst="roundRect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7C6A7197-6C18-4977-BDF3-0C3F2A746ABF}"/>
                </a:ext>
              </a:extLst>
            </p:cNvPr>
            <p:cNvSpPr/>
            <p:nvPr/>
          </p:nvSpPr>
          <p:spPr>
            <a:xfrm>
              <a:off x="3923325" y="2104050"/>
              <a:ext cx="257175" cy="314325"/>
            </a:xfrm>
            <a:prstGeom prst="roundRect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4D3CA61F-1161-4942-A9AC-B50A62F1BD1F}"/>
                </a:ext>
              </a:extLst>
            </p:cNvPr>
            <p:cNvSpPr/>
            <p:nvPr/>
          </p:nvSpPr>
          <p:spPr>
            <a:xfrm>
              <a:off x="5304450" y="1656375"/>
              <a:ext cx="257175" cy="314325"/>
            </a:xfrm>
            <a:prstGeom prst="roundRect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1D6BE2FB-89E8-4095-A957-DA6AA5EB3672}"/>
                </a:ext>
              </a:extLst>
            </p:cNvPr>
            <p:cNvSpPr/>
            <p:nvPr/>
          </p:nvSpPr>
          <p:spPr>
            <a:xfrm>
              <a:off x="5304450" y="2104050"/>
              <a:ext cx="257175" cy="314325"/>
            </a:xfrm>
            <a:prstGeom prst="roundRect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FC80C813-FD09-4DD2-9C26-75246C8E547B}"/>
                </a:ext>
              </a:extLst>
            </p:cNvPr>
            <p:cNvSpPr/>
            <p:nvPr/>
          </p:nvSpPr>
          <p:spPr>
            <a:xfrm>
              <a:off x="494325" y="2104050"/>
              <a:ext cx="257175" cy="314325"/>
            </a:xfrm>
            <a:prstGeom prst="roundRect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E9EB7606-EB80-4008-B228-D6E994CE48B0}"/>
                </a:ext>
              </a:extLst>
            </p:cNvPr>
            <p:cNvSpPr/>
            <p:nvPr/>
          </p:nvSpPr>
          <p:spPr>
            <a:xfrm>
              <a:off x="494325" y="1656375"/>
              <a:ext cx="257175" cy="314325"/>
            </a:xfrm>
            <a:prstGeom prst="roundRect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BF1E4F6F-35D9-49CD-87CE-CBB802527798}"/>
                </a:ext>
              </a:extLst>
            </p:cNvPr>
            <p:cNvSpPr/>
            <p:nvPr/>
          </p:nvSpPr>
          <p:spPr>
            <a:xfrm>
              <a:off x="494325" y="494325"/>
              <a:ext cx="257175" cy="314325"/>
            </a:xfrm>
            <a:prstGeom prst="roundRect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FC1E7A89-F820-4B22-A95F-80E7A5D9D765}"/>
                </a:ext>
              </a:extLst>
            </p:cNvPr>
            <p:cNvSpPr/>
            <p:nvPr/>
          </p:nvSpPr>
          <p:spPr>
            <a:xfrm>
              <a:off x="494325" y="66675"/>
              <a:ext cx="257175" cy="314325"/>
            </a:xfrm>
            <a:prstGeom prst="roundRect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530C6D3C-A3AF-49E0-9CAE-34C81419E0ED}"/>
                </a:ext>
              </a:extLst>
            </p:cNvPr>
            <p:cNvSpPr/>
            <p:nvPr/>
          </p:nvSpPr>
          <p:spPr>
            <a:xfrm rot="16200000">
              <a:off x="-177679" y="1003422"/>
              <a:ext cx="648677" cy="259130"/>
            </a:xfrm>
            <a:prstGeom prst="rect">
              <a:avLst/>
            </a:prstGeom>
            <a:solidFill>
              <a:srgbClr val="ED7D31">
                <a:lumMod val="50000"/>
              </a:srgbClr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8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Door</a:t>
              </a:r>
              <a:endPara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E04F62DD-D40C-49BB-827A-F02B96B768DA}"/>
                </a:ext>
              </a:extLst>
            </p:cNvPr>
            <p:cNvSpPr/>
            <p:nvPr/>
          </p:nvSpPr>
          <p:spPr>
            <a:xfrm>
              <a:off x="4180500" y="3417011"/>
              <a:ext cx="1131525" cy="677250"/>
            </a:xfrm>
            <a:prstGeom prst="rect">
              <a:avLst/>
            </a:prstGeom>
            <a:solidFill>
              <a:srgbClr val="E7E6E6">
                <a:lumMod val="50000"/>
              </a:srgbClr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Computer Podium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76A90591-E40C-4BAA-8C16-1B02503C854B}"/>
                </a:ext>
              </a:extLst>
            </p:cNvPr>
            <p:cNvSpPr/>
            <p:nvPr/>
          </p:nvSpPr>
          <p:spPr>
            <a:xfrm rot="5400000">
              <a:off x="5287415" y="3546308"/>
              <a:ext cx="646430" cy="240665"/>
            </a:xfrm>
            <a:prstGeom prst="rect">
              <a:avLst/>
            </a:prstGeom>
            <a:solidFill>
              <a:srgbClr val="4472C4">
                <a:lumMod val="75000"/>
              </a:srgbClr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06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80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Window</a:t>
              </a:r>
              <a:endParaRPr lang="en-US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1E918510-CD90-484E-B94C-21109AC935E5}"/>
                </a:ext>
              </a:extLst>
            </p:cNvPr>
            <p:cNvSpPr/>
            <p:nvPr/>
          </p:nvSpPr>
          <p:spPr>
            <a:xfrm>
              <a:off x="1923075" y="4486275"/>
              <a:ext cx="2038350" cy="200022"/>
            </a:xfrm>
            <a:prstGeom prst="rect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8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Computer Projector Screen</a:t>
              </a:r>
              <a:endPara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913147EF-2FA6-4723-8FFE-D9977A2B12A1}"/>
                </a:ext>
              </a:extLst>
            </p:cNvPr>
            <p:cNvSpPr/>
            <p:nvPr/>
          </p:nvSpPr>
          <p:spPr>
            <a:xfrm>
              <a:off x="5389200" y="4314819"/>
              <a:ext cx="257175" cy="314325"/>
            </a:xfrm>
            <a:prstGeom prst="roundRect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B10FD7B6-6879-4403-9D00-E5DD55CA7C56}"/>
                </a:ext>
              </a:extLst>
            </p:cNvPr>
            <p:cNvSpPr/>
            <p:nvPr/>
          </p:nvSpPr>
          <p:spPr>
            <a:xfrm rot="5400000">
              <a:off x="1637346" y="3961425"/>
              <a:ext cx="257175" cy="314325"/>
            </a:xfrm>
            <a:prstGeom prst="roundRect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CBC399B9-F8DE-43E8-AB6D-65BA262E97AD}"/>
                </a:ext>
              </a:extLst>
            </p:cNvPr>
            <p:cNvSpPr/>
            <p:nvPr/>
          </p:nvSpPr>
          <p:spPr>
            <a:xfrm rot="5400000">
              <a:off x="1542985" y="3323250"/>
              <a:ext cx="485775" cy="962025"/>
            </a:xfrm>
            <a:prstGeom prst="rect">
              <a:avLst/>
            </a:prstGeom>
            <a:solidFill>
              <a:sysClr val="window" lastClr="FFFFFF">
                <a:lumMod val="65000"/>
              </a:sysClr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CE5662FB-019E-4DC6-92C1-EA079D2DB70D}"/>
              </a:ext>
            </a:extLst>
          </p:cNvPr>
          <p:cNvSpPr txBox="1"/>
          <p:nvPr/>
        </p:nvSpPr>
        <p:spPr>
          <a:xfrm>
            <a:off x="303212" y="6396335"/>
            <a:ext cx="115044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Restorative Composition Pedagogy			cmwenja@montevallo.edu</a:t>
            </a:r>
          </a:p>
        </p:txBody>
      </p:sp>
    </p:spTree>
    <p:extLst>
      <p:ext uri="{BB962C8B-B14F-4D97-AF65-F5344CB8AC3E}">
        <p14:creationId xmlns:p14="http://schemas.microsoft.com/office/powerpoint/2010/main" val="152041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14C51-C81C-44D0-963B-0F4A2FF31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Demographics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D1C48F-1E8B-4941-9280-B27F0554A2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8 female, 16 male</a:t>
            </a:r>
          </a:p>
          <a:p>
            <a:r>
              <a:rPr lang="en-US" sz="3200" dirty="0"/>
              <a:t>Majority identified as white Americans, with 2 Black students and 1 international student</a:t>
            </a:r>
          </a:p>
          <a:p>
            <a:r>
              <a:rPr lang="en-US" sz="3200" dirty="0"/>
              <a:t>About half from the South and half from other parts of the United States</a:t>
            </a:r>
          </a:p>
          <a:p>
            <a:r>
              <a:rPr lang="en-US" sz="3200" dirty="0"/>
              <a:t>Majors across the spectrum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A0E5C2-BFAE-43B2-ABD7-0DC56C1B6582}"/>
              </a:ext>
            </a:extLst>
          </p:cNvPr>
          <p:cNvSpPr txBox="1"/>
          <p:nvPr/>
        </p:nvSpPr>
        <p:spPr>
          <a:xfrm>
            <a:off x="303212" y="6396335"/>
            <a:ext cx="115044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Restorative Composition Pedagogy			cmwenja@montevallo.edu</a:t>
            </a:r>
          </a:p>
        </p:txBody>
      </p:sp>
    </p:spTree>
    <p:extLst>
      <p:ext uri="{BB962C8B-B14F-4D97-AF65-F5344CB8AC3E}">
        <p14:creationId xmlns:p14="http://schemas.microsoft.com/office/powerpoint/2010/main" val="2198604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CD781-41D2-4BB6-9D78-3D32493A4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412" y="1600200"/>
            <a:ext cx="3962400" cy="2971800"/>
          </a:xfrm>
        </p:spPr>
        <p:txBody>
          <a:bodyPr>
            <a:noAutofit/>
          </a:bodyPr>
          <a:lstStyle/>
          <a:p>
            <a:r>
              <a:rPr lang="en-US" sz="4800" b="1" dirty="0"/>
              <a:t>“Working Successfully with young people”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E95007-5BD5-499E-AF86-2CAC185B52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42012" y="1066800"/>
            <a:ext cx="5181600" cy="4495800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/>
              <a:t>“Three things need to be present: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Support </a:t>
            </a:r>
          </a:p>
          <a:p>
            <a:r>
              <a:rPr lang="en-US" sz="2400" dirty="0"/>
              <a:t>	(teaching explicitly what is 	needed)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High expectations </a:t>
            </a:r>
          </a:p>
          <a:p>
            <a:r>
              <a:rPr lang="en-US" sz="2400" dirty="0"/>
              <a:t>	(pressure that comes from a 	relationship of mutual 	respect), and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Insistence</a:t>
            </a:r>
            <a:r>
              <a:rPr lang="en-US" sz="2400" dirty="0"/>
              <a:t> </a:t>
            </a:r>
          </a:p>
          <a:p>
            <a:r>
              <a:rPr lang="en-US" sz="2400" dirty="0"/>
              <a:t>	(the motivation and 	persistence that comes from a 	relationship of mutual respect)”</a:t>
            </a:r>
          </a:p>
          <a:p>
            <a:pPr algn="r"/>
            <a:r>
              <a:rPr lang="en-US" sz="2400" i="1" dirty="0"/>
              <a:t>Thorsborne and Blood, 34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554986-E681-46F6-B4BC-28D749386722}"/>
              </a:ext>
            </a:extLst>
          </p:cNvPr>
          <p:cNvSpPr txBox="1"/>
          <p:nvPr/>
        </p:nvSpPr>
        <p:spPr>
          <a:xfrm>
            <a:off x="303212" y="6396335"/>
            <a:ext cx="115044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Restorative Composition Pedagogy			cmwenja@montevallo.edu</a:t>
            </a:r>
          </a:p>
        </p:txBody>
      </p:sp>
    </p:spTree>
    <p:extLst>
      <p:ext uri="{BB962C8B-B14F-4D97-AF65-F5344CB8AC3E}">
        <p14:creationId xmlns:p14="http://schemas.microsoft.com/office/powerpoint/2010/main" val="2487628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6DE2E-E60C-442B-92DE-F160FF4DA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			Moments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7E0CEA-AD2D-492F-9653-0EF2A3E227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7315" y="2209800"/>
            <a:ext cx="7391398" cy="4191000"/>
          </a:xfrm>
        </p:spPr>
        <p:txBody>
          <a:bodyPr/>
          <a:lstStyle/>
          <a:p>
            <a:r>
              <a:rPr lang="en-US" sz="4000" dirty="0"/>
              <a:t>Beginning of the semester</a:t>
            </a:r>
          </a:p>
          <a:p>
            <a:r>
              <a:rPr lang="en-US" sz="4000" dirty="0"/>
              <a:t>Before and after class</a:t>
            </a:r>
          </a:p>
          <a:p>
            <a:r>
              <a:rPr lang="en-US" sz="4000" dirty="0"/>
              <a:t>Office hours</a:t>
            </a:r>
          </a:p>
          <a:p>
            <a:r>
              <a:rPr lang="en-US" sz="4000" dirty="0"/>
              <a:t>Unprepared students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9813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39E91-D2EC-4275-A57D-BC83A9A44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412" y="1905000"/>
            <a:ext cx="3810000" cy="1924050"/>
          </a:xfrm>
        </p:spPr>
        <p:txBody>
          <a:bodyPr>
            <a:noAutofit/>
          </a:bodyPr>
          <a:lstStyle/>
          <a:p>
            <a:r>
              <a:rPr lang="en-US" sz="4800" b="1" dirty="0"/>
              <a:t>Pre-semester Survey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0BA19F-56B0-400C-B662-7AB3475C33F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BB832C-9286-4A60-801D-060C756F8D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0012" y="1676400"/>
            <a:ext cx="6172201" cy="5181600"/>
          </a:xfrm>
        </p:spPr>
        <p:txBody>
          <a:bodyPr>
            <a:normAutofit/>
          </a:bodyPr>
          <a:lstStyle/>
          <a:p>
            <a:r>
              <a:rPr lang="en-US" sz="3600" dirty="0"/>
              <a:t>Half feel good about writing</a:t>
            </a:r>
          </a:p>
          <a:p>
            <a:r>
              <a:rPr lang="en-US" sz="3600" dirty="0"/>
              <a:t>Half like English class</a:t>
            </a:r>
          </a:p>
          <a:p>
            <a:r>
              <a:rPr lang="en-US" sz="3600" dirty="0"/>
              <a:t>Half appreciate the field of English</a:t>
            </a:r>
          </a:p>
          <a:p>
            <a:r>
              <a:rPr lang="en-US" sz="3600" dirty="0"/>
              <a:t>Typical array of attitudes and previous experiences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42A423-76EE-4A65-82D0-56238860CB56}"/>
              </a:ext>
            </a:extLst>
          </p:cNvPr>
          <p:cNvSpPr txBox="1"/>
          <p:nvPr/>
        </p:nvSpPr>
        <p:spPr>
          <a:xfrm>
            <a:off x="303212" y="6396335"/>
            <a:ext cx="115044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Restorative Composition Pedagogy			cmwenja@montevallo.edu</a:t>
            </a:r>
          </a:p>
        </p:txBody>
      </p:sp>
    </p:spTree>
    <p:extLst>
      <p:ext uri="{BB962C8B-B14F-4D97-AF65-F5344CB8AC3E}">
        <p14:creationId xmlns:p14="http://schemas.microsoft.com/office/powerpoint/2010/main" val="1237690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B5102-883B-4046-AA59-F817D20C6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Post-semester Survey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C2FE70-7B19-4335-8EE8-8E04A958C0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812" y="1828800"/>
            <a:ext cx="11430000" cy="419100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/>
              <a:t>Students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200" dirty="0"/>
              <a:t>Reported improved communication abilities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200" dirty="0"/>
              <a:t>Felt comfortable, welcome, respected, and included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200" dirty="0"/>
              <a:t>Felt that classroom challenges were handled justly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200" dirty="0"/>
              <a:t>Believed the class met individual needs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200" dirty="0"/>
              <a:t>Believed the course met the needs of the class as a whole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200" dirty="0"/>
              <a:t>Felt we handled tough topics well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932BD9-DA9C-48F9-A396-F56AD5861076}"/>
              </a:ext>
            </a:extLst>
          </p:cNvPr>
          <p:cNvSpPr txBox="1"/>
          <p:nvPr/>
        </p:nvSpPr>
        <p:spPr>
          <a:xfrm>
            <a:off x="303212" y="6396335"/>
            <a:ext cx="115044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Restorative Composition Pedagogy			cmwenja@montevallo.edu</a:t>
            </a:r>
          </a:p>
        </p:txBody>
      </p:sp>
    </p:spTree>
    <p:extLst>
      <p:ext uri="{BB962C8B-B14F-4D97-AF65-F5344CB8AC3E}">
        <p14:creationId xmlns:p14="http://schemas.microsoft.com/office/powerpoint/2010/main" val="489003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A0A41-1D60-48B6-B749-9F26C07D2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1408872"/>
            <a:ext cx="3276599" cy="1924050"/>
          </a:xfrm>
        </p:spPr>
        <p:txBody>
          <a:bodyPr>
            <a:normAutofit/>
          </a:bodyPr>
          <a:lstStyle/>
          <a:p>
            <a:r>
              <a:rPr lang="en-US" sz="4800" b="1" dirty="0"/>
              <a:t>Student Feedback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D174E9-77D2-4FCF-BE66-3FFF49A3A2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865812" y="990600"/>
            <a:ext cx="5257800" cy="4724400"/>
          </a:xfrm>
        </p:spPr>
        <p:txBody>
          <a:bodyPr>
            <a:normAutofit/>
          </a:bodyPr>
          <a:lstStyle/>
          <a:p>
            <a:endParaRPr lang="en-US" sz="3600" dirty="0"/>
          </a:p>
          <a:p>
            <a:endParaRPr lang="en-US" sz="3600" dirty="0"/>
          </a:p>
          <a:p>
            <a:r>
              <a:rPr lang="en-US" sz="3600" dirty="0"/>
              <a:t>“This class … inspired me to become a better researcher, writer, and human being”</a:t>
            </a:r>
          </a:p>
          <a:p>
            <a:pPr algn="r"/>
            <a:r>
              <a:rPr lang="en-US" sz="3600" i="1" dirty="0"/>
              <a:t>Marley</a:t>
            </a:r>
          </a:p>
        </p:txBody>
      </p:sp>
    </p:spTree>
    <p:extLst>
      <p:ext uri="{BB962C8B-B14F-4D97-AF65-F5344CB8AC3E}">
        <p14:creationId xmlns:p14="http://schemas.microsoft.com/office/powerpoint/2010/main" val="1880916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812" y="2971800"/>
            <a:ext cx="11811000" cy="1752601"/>
          </a:xfrm>
        </p:spPr>
        <p:txBody>
          <a:bodyPr/>
          <a:lstStyle/>
          <a:p>
            <a:pPr algn="ctr"/>
            <a:r>
              <a:rPr lang="en-US" sz="5400" b="1" dirty="0"/>
              <a:t>Restorative Composition Pedagogy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3212" y="1371600"/>
            <a:ext cx="11506200" cy="1904999"/>
          </a:xfrm>
        </p:spPr>
        <p:txBody>
          <a:bodyPr>
            <a:normAutofit/>
          </a:bodyPr>
          <a:lstStyle/>
          <a:p>
            <a:r>
              <a:rPr lang="en-US" sz="3600" b="1" dirty="0"/>
              <a:t>Cynthia Mwenja, PhD</a:t>
            </a:r>
          </a:p>
          <a:p>
            <a:endParaRPr lang="en-US" dirty="0"/>
          </a:p>
          <a:p>
            <a:r>
              <a:rPr lang="en-US" dirty="0"/>
              <a:t>Assistant Professor of English</a:t>
            </a:r>
          </a:p>
          <a:p>
            <a:r>
              <a:rPr lang="en-US" dirty="0"/>
              <a:t>University of Montevallo Department of English and Foreign Languages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4937" y="6096000"/>
            <a:ext cx="41130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cmwenja@montevallo.edu</a:t>
            </a:r>
          </a:p>
        </p:txBody>
      </p:sp>
    </p:spTree>
    <p:extLst>
      <p:ext uri="{BB962C8B-B14F-4D97-AF65-F5344CB8AC3E}">
        <p14:creationId xmlns:p14="http://schemas.microsoft.com/office/powerpoint/2010/main" val="276765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Watercolor_16x9">
  <a:themeElements>
    <a:clrScheme name="Watercolor_16x9">
      <a:dk1>
        <a:sysClr val="windowText" lastClr="000000"/>
      </a:dk1>
      <a:lt1>
        <a:sysClr val="window" lastClr="FFFFFF"/>
      </a:lt1>
      <a:dk2>
        <a:srgbClr val="09AFA7"/>
      </a:dk2>
      <a:lt2>
        <a:srgbClr val="AEF1EA"/>
      </a:lt2>
      <a:accent1>
        <a:srgbClr val="08CAC1"/>
      </a:accent1>
      <a:accent2>
        <a:srgbClr val="76C714"/>
      </a:accent2>
      <a:accent3>
        <a:srgbClr val="0E70C2"/>
      </a:accent3>
      <a:accent4>
        <a:srgbClr val="259F39"/>
      </a:accent4>
      <a:accent5>
        <a:srgbClr val="C8C015"/>
      </a:accent5>
      <a:accent6>
        <a:srgbClr val="444FDC"/>
      </a:accent6>
      <a:hlink>
        <a:srgbClr val="76C714"/>
      </a:hlink>
      <a:folHlink>
        <a:srgbClr val="7F7F7F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F00001016.potx" id="{8AD53B0B-FC02-4342-9C97-FCB4E3E31C20}" vid="{17FAF719-7E74-4133-9EF7-340AA294087B}"/>
    </a:ext>
  </a:extLst>
</a:theme>
</file>

<file path=ppt/theme/theme2.xml><?xml version="1.0" encoding="utf-8"?>
<a:theme xmlns:a="http://schemas.openxmlformats.org/drawingml/2006/main" name="Office Theme">
  <a:themeElements>
    <a:clrScheme name="Watercolor_16x9">
      <a:dk1>
        <a:sysClr val="windowText" lastClr="000000"/>
      </a:dk1>
      <a:lt1>
        <a:sysClr val="window" lastClr="FFFFFF"/>
      </a:lt1>
      <a:dk2>
        <a:srgbClr val="09AFA7"/>
      </a:dk2>
      <a:lt2>
        <a:srgbClr val="AEF1EA"/>
      </a:lt2>
      <a:accent1>
        <a:srgbClr val="08CAC1"/>
      </a:accent1>
      <a:accent2>
        <a:srgbClr val="76C714"/>
      </a:accent2>
      <a:accent3>
        <a:srgbClr val="0E70C2"/>
      </a:accent3>
      <a:accent4>
        <a:srgbClr val="259F39"/>
      </a:accent4>
      <a:accent5>
        <a:srgbClr val="C8C015"/>
      </a:accent5>
      <a:accent6>
        <a:srgbClr val="444FDC"/>
      </a:accent6>
      <a:hlink>
        <a:srgbClr val="76C714"/>
      </a:hlink>
      <a:folHlink>
        <a:srgbClr val="7F7F7F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Watercolor_16x9">
      <a:dk1>
        <a:sysClr val="windowText" lastClr="000000"/>
      </a:dk1>
      <a:lt1>
        <a:sysClr val="window" lastClr="FFFFFF"/>
      </a:lt1>
      <a:dk2>
        <a:srgbClr val="09AFA7"/>
      </a:dk2>
      <a:lt2>
        <a:srgbClr val="AEF1EA"/>
      </a:lt2>
      <a:accent1>
        <a:srgbClr val="08CAC1"/>
      </a:accent1>
      <a:accent2>
        <a:srgbClr val="76C714"/>
      </a:accent2>
      <a:accent3>
        <a:srgbClr val="0E70C2"/>
      </a:accent3>
      <a:accent4>
        <a:srgbClr val="259F39"/>
      </a:accent4>
      <a:accent5>
        <a:srgbClr val="C8C015"/>
      </a:accent5>
      <a:accent6>
        <a:srgbClr val="444FDC"/>
      </a:accent6>
      <a:hlink>
        <a:srgbClr val="76C714"/>
      </a:hlink>
      <a:folHlink>
        <a:srgbClr val="7F7F7F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Watercolor presentation (widescreen)</Template>
  <TotalTime>232</TotalTime>
  <Words>412</Words>
  <Application>Microsoft Macintosh PowerPoint</Application>
  <PresentationFormat>Custom</PresentationFormat>
  <Paragraphs>121</Paragraphs>
  <Slides>17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Palatino Linotype</vt:lpstr>
      <vt:lpstr>Times New Roman</vt:lpstr>
      <vt:lpstr>Watercolor_16x9</vt:lpstr>
      <vt:lpstr>Restorative Composition Pedagogy</vt:lpstr>
      <vt:lpstr>With</vt:lpstr>
      <vt:lpstr>Restorative Practices</vt:lpstr>
      <vt:lpstr>“With” as Epistemology  create community, repair as needed, improve when possible</vt:lpstr>
      <vt:lpstr>Restorative Composition Practices</vt:lpstr>
      <vt:lpstr>  Positionality</vt:lpstr>
      <vt:lpstr>Research Methods</vt:lpstr>
      <vt:lpstr>Semester Plan</vt:lpstr>
      <vt:lpstr>Entry to English Department</vt:lpstr>
      <vt:lpstr>Classroom Map</vt:lpstr>
      <vt:lpstr>Demographics</vt:lpstr>
      <vt:lpstr>“Working Successfully with young people”</vt:lpstr>
      <vt:lpstr>   Moments</vt:lpstr>
      <vt:lpstr>Pre-semester Survey</vt:lpstr>
      <vt:lpstr>Post-semester Survey</vt:lpstr>
      <vt:lpstr>Student Feedback</vt:lpstr>
      <vt:lpstr>Restorative Composition Pedagogy</vt:lpstr>
    </vt:vector>
  </TitlesOfParts>
  <LinksUpToDate>false</LinksUpToDate>
  <SharedDoc>false</SharedDoc>
  <HyperlinksChanged>false</HyperlinksChanged>
  <AppVersion>16.0012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Restorative Composition Pedagogy</dc:title>
  <dc:creator>Owner</dc:creator>
  <cp:lastModifiedBy>Alexandra Shirey</cp:lastModifiedBy>
  <cp:revision>27</cp:revision>
  <dcterms:created xsi:type="dcterms:W3CDTF">2017-03-30T22:21:07Z</dcterms:created>
  <dcterms:modified xsi:type="dcterms:W3CDTF">2018-05-16T20:27:40Z</dcterms:modified>
</cp:coreProperties>
</file>